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72" r:id="rId6"/>
    <p:sldId id="259" r:id="rId7"/>
    <p:sldId id="279" r:id="rId8"/>
    <p:sldId id="263" r:id="rId9"/>
    <p:sldId id="265" r:id="rId10"/>
    <p:sldId id="270" r:id="rId11"/>
    <p:sldId id="267" r:id="rId12"/>
    <p:sldId id="268" r:id="rId13"/>
    <p:sldId id="269" r:id="rId14"/>
    <p:sldId id="271" r:id="rId15"/>
    <p:sldId id="264" r:id="rId16"/>
    <p:sldId id="266" r:id="rId17"/>
    <p:sldId id="281" r:id="rId18"/>
    <p:sldId id="282"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660"/>
  </p:normalViewPr>
  <p:slideViewPr>
    <p:cSldViewPr snapToGrid="0">
      <p:cViewPr varScale="1">
        <p:scale>
          <a:sx n="109" d="100"/>
          <a:sy n="109" d="100"/>
        </p:scale>
        <p:origin x="9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6E752-D206-432D-936A-B8184AC5C97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6EA7840-F2CC-486F-ACC6-5271419DE073}">
      <dgm:prSet/>
      <dgm:spPr/>
      <dgm:t>
        <a:bodyPr/>
        <a:lstStyle/>
        <a:p>
          <a:r>
            <a:rPr lang="en-GB" b="1" dirty="0"/>
            <a:t>The PE department invite you to the Wolfreton School Virtual Sports Day for teachers and students to take part in at home!</a:t>
          </a:r>
          <a:endParaRPr lang="en-US" dirty="0"/>
        </a:p>
      </dgm:t>
    </dgm:pt>
    <dgm:pt modelId="{F4C257D9-E6B5-4861-9B9A-BF084B46F98E}" type="parTrans" cxnId="{04F3EB89-B376-415E-B875-B7C4ED2154BC}">
      <dgm:prSet/>
      <dgm:spPr/>
      <dgm:t>
        <a:bodyPr/>
        <a:lstStyle/>
        <a:p>
          <a:endParaRPr lang="en-US"/>
        </a:p>
      </dgm:t>
    </dgm:pt>
    <dgm:pt modelId="{5882251D-08EA-4ECB-9176-35024AFF00FF}" type="sibTrans" cxnId="{04F3EB89-B376-415E-B875-B7C4ED2154BC}">
      <dgm:prSet/>
      <dgm:spPr/>
      <dgm:t>
        <a:bodyPr/>
        <a:lstStyle/>
        <a:p>
          <a:endParaRPr lang="en-US"/>
        </a:p>
      </dgm:t>
    </dgm:pt>
    <dgm:pt modelId="{1627E5C7-A9C7-4425-BED6-94F52B2BFF4C}">
      <dgm:prSet/>
      <dgm:spPr/>
      <dgm:t>
        <a:bodyPr/>
        <a:lstStyle/>
        <a:p>
          <a:r>
            <a:rPr lang="en-GB" b="1" dirty="0"/>
            <a:t>Like any other sports day,  you will be competing against all the other houses to see who will be crowned winners of the Wolfreton School Sports Day 2020!</a:t>
          </a:r>
          <a:endParaRPr lang="en-US" dirty="0"/>
        </a:p>
      </dgm:t>
    </dgm:pt>
    <dgm:pt modelId="{24CF342F-5166-4409-886B-9A8EB4A0A55B}" type="parTrans" cxnId="{8787197A-B1D3-49D5-8654-BAA234A5CF09}">
      <dgm:prSet/>
      <dgm:spPr/>
      <dgm:t>
        <a:bodyPr/>
        <a:lstStyle/>
        <a:p>
          <a:endParaRPr lang="en-US"/>
        </a:p>
      </dgm:t>
    </dgm:pt>
    <dgm:pt modelId="{8C850527-6ACE-42A6-93B4-C622FA4D518A}" type="sibTrans" cxnId="{8787197A-B1D3-49D5-8654-BAA234A5CF09}">
      <dgm:prSet/>
      <dgm:spPr/>
      <dgm:t>
        <a:bodyPr/>
        <a:lstStyle/>
        <a:p>
          <a:endParaRPr lang="en-US"/>
        </a:p>
      </dgm:t>
    </dgm:pt>
    <dgm:pt modelId="{1887B874-2AC1-4D47-9910-DD35473F875C}">
      <dgm:prSet/>
      <dgm:spPr/>
      <dgm:t>
        <a:bodyPr/>
        <a:lstStyle/>
        <a:p>
          <a:r>
            <a:rPr lang="en-GB" b="1" dirty="0"/>
            <a:t>There are 10 challenges for you to take part in. Each slide will show a different challenge that will require little or no equipment. All are really easy so everyone can take part!</a:t>
          </a:r>
          <a:endParaRPr lang="en-US" dirty="0"/>
        </a:p>
      </dgm:t>
    </dgm:pt>
    <dgm:pt modelId="{AF2FBDF5-D5DB-4606-BA8F-F77BCFC11084}" type="parTrans" cxnId="{A687A7B7-2C82-49CF-96C9-3DD3B2360113}">
      <dgm:prSet/>
      <dgm:spPr/>
      <dgm:t>
        <a:bodyPr/>
        <a:lstStyle/>
        <a:p>
          <a:endParaRPr lang="en-US"/>
        </a:p>
      </dgm:t>
    </dgm:pt>
    <dgm:pt modelId="{1B7908EF-80B3-4ADB-BF02-4B306B686847}" type="sibTrans" cxnId="{A687A7B7-2C82-49CF-96C9-3DD3B2360113}">
      <dgm:prSet/>
      <dgm:spPr/>
      <dgm:t>
        <a:bodyPr/>
        <a:lstStyle/>
        <a:p>
          <a:endParaRPr lang="en-US"/>
        </a:p>
      </dgm:t>
    </dgm:pt>
    <dgm:pt modelId="{A8657A00-3556-4EB7-B334-1E09E5329051}">
      <dgm:prSet/>
      <dgm:spPr/>
      <dgm:t>
        <a:bodyPr/>
        <a:lstStyle/>
        <a:p>
          <a:r>
            <a:rPr lang="en-GB" b="1" dirty="0"/>
            <a:t>If you only want to take part in some challenges and not all then that is fine but just remember the more challenges you complete, the more points you will receive for your team!</a:t>
          </a:r>
          <a:endParaRPr lang="en-US" dirty="0"/>
        </a:p>
      </dgm:t>
    </dgm:pt>
    <dgm:pt modelId="{84FFCECE-5A7D-4A3B-9403-D41757AB10F1}" type="parTrans" cxnId="{4268FAD9-DB62-4825-AF63-980B8D0EC1F9}">
      <dgm:prSet/>
      <dgm:spPr/>
      <dgm:t>
        <a:bodyPr/>
        <a:lstStyle/>
        <a:p>
          <a:endParaRPr lang="en-US"/>
        </a:p>
      </dgm:t>
    </dgm:pt>
    <dgm:pt modelId="{012808E6-2D61-4651-B312-6FFFD76DDD8C}" type="sibTrans" cxnId="{4268FAD9-DB62-4825-AF63-980B8D0EC1F9}">
      <dgm:prSet/>
      <dgm:spPr/>
      <dgm:t>
        <a:bodyPr/>
        <a:lstStyle/>
        <a:p>
          <a:endParaRPr lang="en-US"/>
        </a:p>
      </dgm:t>
    </dgm:pt>
    <dgm:pt modelId="{367FA4AB-4EE9-404A-9484-09E11F1C6256}">
      <dgm:prSet/>
      <dgm:spPr/>
      <dgm:t>
        <a:bodyPr/>
        <a:lstStyle/>
        <a:p>
          <a:r>
            <a:rPr lang="en-GB" b="1" dirty="0"/>
            <a:t>Once you have completed the challenge, click on the link on slide 4 and this will take you to a Form. Simply log in, fill out the information, enter your score and submit the form. If for any reason this does not work, please email your PE teacher with your: Name, Year Group, House and Score.</a:t>
          </a:r>
          <a:endParaRPr lang="en-US" dirty="0"/>
        </a:p>
      </dgm:t>
    </dgm:pt>
    <dgm:pt modelId="{0073C7CA-A4BC-45CA-AAA8-11F6EE490094}" type="parTrans" cxnId="{44ECD096-C850-4ED4-B15F-50B33D6723A6}">
      <dgm:prSet/>
      <dgm:spPr/>
      <dgm:t>
        <a:bodyPr/>
        <a:lstStyle/>
        <a:p>
          <a:endParaRPr lang="en-US"/>
        </a:p>
      </dgm:t>
    </dgm:pt>
    <dgm:pt modelId="{6D5B0D2F-1409-48A5-885B-44C0D1C16770}" type="sibTrans" cxnId="{44ECD096-C850-4ED4-B15F-50B33D6723A6}">
      <dgm:prSet/>
      <dgm:spPr/>
      <dgm:t>
        <a:bodyPr/>
        <a:lstStyle/>
        <a:p>
          <a:endParaRPr lang="en-US"/>
        </a:p>
      </dgm:t>
    </dgm:pt>
    <dgm:pt modelId="{00038387-E390-434D-8912-6BBA2A0751FF}">
      <dgm:prSet/>
      <dgm:spPr/>
      <dgm:t>
        <a:bodyPr/>
        <a:lstStyle/>
        <a:p>
          <a:r>
            <a:rPr lang="en-GB" b="1" dirty="0"/>
            <a:t>The PE department will be keeping track of scores and adding up points.</a:t>
          </a:r>
        </a:p>
        <a:p>
          <a:r>
            <a:rPr lang="en-GB" b="1" dirty="0"/>
            <a:t>Scores will be available on the website or on Twitter @WolfretonSport </a:t>
          </a:r>
          <a:endParaRPr lang="en-US" dirty="0"/>
        </a:p>
      </dgm:t>
    </dgm:pt>
    <dgm:pt modelId="{CBDBFF04-734F-4DA3-9659-ABE70B4FDD4B}" type="parTrans" cxnId="{0075D66E-C13C-492B-B9A7-28C6F771D272}">
      <dgm:prSet/>
      <dgm:spPr/>
      <dgm:t>
        <a:bodyPr/>
        <a:lstStyle/>
        <a:p>
          <a:endParaRPr lang="en-US"/>
        </a:p>
      </dgm:t>
    </dgm:pt>
    <dgm:pt modelId="{5487BD1D-A9AF-434D-BB95-B89C10876A52}" type="sibTrans" cxnId="{0075D66E-C13C-492B-B9A7-28C6F771D272}">
      <dgm:prSet/>
      <dgm:spPr/>
      <dgm:t>
        <a:bodyPr/>
        <a:lstStyle/>
        <a:p>
          <a:endParaRPr lang="en-US"/>
        </a:p>
      </dgm:t>
    </dgm:pt>
    <dgm:pt modelId="{55279A26-7B2E-4A5C-A775-DB0E0BE05559}">
      <dgm:prSet/>
      <dgm:spPr/>
      <dgm:t>
        <a:bodyPr/>
        <a:lstStyle/>
        <a:p>
          <a:r>
            <a:rPr lang="en-GB" b="1" dirty="0"/>
            <a:t>Staff entries are worth double points!		 </a:t>
          </a:r>
          <a:endParaRPr lang="en-US" dirty="0"/>
        </a:p>
      </dgm:t>
    </dgm:pt>
    <dgm:pt modelId="{A74B3148-C28A-498B-9AE4-DA59F0B60369}" type="parTrans" cxnId="{83A443F1-A1A7-4648-B14B-A6FC04A543ED}">
      <dgm:prSet/>
      <dgm:spPr/>
      <dgm:t>
        <a:bodyPr/>
        <a:lstStyle/>
        <a:p>
          <a:endParaRPr lang="en-US"/>
        </a:p>
      </dgm:t>
    </dgm:pt>
    <dgm:pt modelId="{2E498196-8E26-4880-942B-D3AA906ED225}" type="sibTrans" cxnId="{83A443F1-A1A7-4648-B14B-A6FC04A543ED}">
      <dgm:prSet/>
      <dgm:spPr/>
      <dgm:t>
        <a:bodyPr/>
        <a:lstStyle/>
        <a:p>
          <a:endParaRPr lang="en-US"/>
        </a:p>
      </dgm:t>
    </dgm:pt>
    <dgm:pt modelId="{0DCB276F-91E0-4F2B-9A02-3F6ED120FED0}" type="pres">
      <dgm:prSet presAssocID="{15B6E752-D206-432D-936A-B8184AC5C976}" presName="root" presStyleCnt="0">
        <dgm:presLayoutVars>
          <dgm:dir/>
          <dgm:resizeHandles val="exact"/>
        </dgm:presLayoutVars>
      </dgm:prSet>
      <dgm:spPr/>
    </dgm:pt>
    <dgm:pt modelId="{1860C8B0-6DF7-41D4-9C98-5B85EF5EB071}" type="pres">
      <dgm:prSet presAssocID="{E6EA7840-F2CC-486F-ACC6-5271419DE073}" presName="compNode" presStyleCnt="0"/>
      <dgm:spPr/>
    </dgm:pt>
    <dgm:pt modelId="{ACEBBC0F-7833-4106-8BFA-14B6D7701112}" type="pres">
      <dgm:prSet presAssocID="{E6EA7840-F2CC-486F-ACC6-5271419DE073}" presName="bgRect" presStyleLbl="bgShp" presStyleIdx="0" presStyleCnt="7" custLinFactNeighborX="0" custLinFactNeighborY="-534"/>
      <dgm:spPr/>
    </dgm:pt>
    <dgm:pt modelId="{C2919B2D-A553-4D7F-B093-F35E0AEF0A45}" type="pres">
      <dgm:prSet presAssocID="{E6EA7840-F2CC-486F-ACC6-5271419DE07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ort Balls"/>
        </a:ext>
      </dgm:extLst>
    </dgm:pt>
    <dgm:pt modelId="{F917D21E-19B2-4515-BF5A-269054128B7B}" type="pres">
      <dgm:prSet presAssocID="{E6EA7840-F2CC-486F-ACC6-5271419DE073}" presName="spaceRect" presStyleCnt="0"/>
      <dgm:spPr/>
    </dgm:pt>
    <dgm:pt modelId="{2D2AD727-DBB4-48C8-BCF1-C2FB5A3CA249}" type="pres">
      <dgm:prSet presAssocID="{E6EA7840-F2CC-486F-ACC6-5271419DE073}" presName="parTx" presStyleLbl="revTx" presStyleIdx="0" presStyleCnt="7">
        <dgm:presLayoutVars>
          <dgm:chMax val="0"/>
          <dgm:chPref val="0"/>
        </dgm:presLayoutVars>
      </dgm:prSet>
      <dgm:spPr/>
    </dgm:pt>
    <dgm:pt modelId="{86712808-1D4F-4088-A61F-E4BFDBEF2DE8}" type="pres">
      <dgm:prSet presAssocID="{5882251D-08EA-4ECB-9176-35024AFF00FF}" presName="sibTrans" presStyleCnt="0"/>
      <dgm:spPr/>
    </dgm:pt>
    <dgm:pt modelId="{4021C013-FAED-4E67-8C0E-6C0A4DE371F3}" type="pres">
      <dgm:prSet presAssocID="{1627E5C7-A9C7-4425-BED6-94F52B2BFF4C}" presName="compNode" presStyleCnt="0"/>
      <dgm:spPr/>
    </dgm:pt>
    <dgm:pt modelId="{7A67CD33-53A7-4217-84FE-16D59BE90BAA}" type="pres">
      <dgm:prSet presAssocID="{1627E5C7-A9C7-4425-BED6-94F52B2BFF4C}" presName="bgRect" presStyleLbl="bgShp" presStyleIdx="1" presStyleCnt="7"/>
      <dgm:spPr/>
    </dgm:pt>
    <dgm:pt modelId="{3E205410-3BEF-4FEA-BF17-B91AEC4172CC}" type="pres">
      <dgm:prSet presAssocID="{1627E5C7-A9C7-4425-BED6-94F52B2BFF4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cer"/>
        </a:ext>
      </dgm:extLst>
    </dgm:pt>
    <dgm:pt modelId="{BC526E90-516E-49A2-AD5E-C844653788BC}" type="pres">
      <dgm:prSet presAssocID="{1627E5C7-A9C7-4425-BED6-94F52B2BFF4C}" presName="spaceRect" presStyleCnt="0"/>
      <dgm:spPr/>
    </dgm:pt>
    <dgm:pt modelId="{26D8286B-5C9F-43D0-99A1-B124F4756706}" type="pres">
      <dgm:prSet presAssocID="{1627E5C7-A9C7-4425-BED6-94F52B2BFF4C}" presName="parTx" presStyleLbl="revTx" presStyleIdx="1" presStyleCnt="7">
        <dgm:presLayoutVars>
          <dgm:chMax val="0"/>
          <dgm:chPref val="0"/>
        </dgm:presLayoutVars>
      </dgm:prSet>
      <dgm:spPr/>
    </dgm:pt>
    <dgm:pt modelId="{8926D821-333A-4454-81CF-3C4C62DDBA72}" type="pres">
      <dgm:prSet presAssocID="{8C850527-6ACE-42A6-93B4-C622FA4D518A}" presName="sibTrans" presStyleCnt="0"/>
      <dgm:spPr/>
    </dgm:pt>
    <dgm:pt modelId="{C3483694-39C5-4939-8027-BC955070E0A7}" type="pres">
      <dgm:prSet presAssocID="{1887B874-2AC1-4D47-9910-DD35473F875C}" presName="compNode" presStyleCnt="0"/>
      <dgm:spPr/>
    </dgm:pt>
    <dgm:pt modelId="{B548121E-566F-4FF2-8F50-5DBE3325090F}" type="pres">
      <dgm:prSet presAssocID="{1887B874-2AC1-4D47-9910-DD35473F875C}" presName="bgRect" presStyleLbl="bgShp" presStyleIdx="2" presStyleCnt="7"/>
      <dgm:spPr/>
    </dgm:pt>
    <dgm:pt modelId="{EEA854B8-82ED-4319-9479-F7448AB44078}" type="pres">
      <dgm:prSet presAssocID="{1887B874-2AC1-4D47-9910-DD35473F875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3D208317-901D-40E3-AD00-74747C852338}" type="pres">
      <dgm:prSet presAssocID="{1887B874-2AC1-4D47-9910-DD35473F875C}" presName="spaceRect" presStyleCnt="0"/>
      <dgm:spPr/>
    </dgm:pt>
    <dgm:pt modelId="{91EFC369-1C07-4126-AB78-69FBE4B5FEE9}" type="pres">
      <dgm:prSet presAssocID="{1887B874-2AC1-4D47-9910-DD35473F875C}" presName="parTx" presStyleLbl="revTx" presStyleIdx="2" presStyleCnt="7">
        <dgm:presLayoutVars>
          <dgm:chMax val="0"/>
          <dgm:chPref val="0"/>
        </dgm:presLayoutVars>
      </dgm:prSet>
      <dgm:spPr/>
    </dgm:pt>
    <dgm:pt modelId="{5F4FF4F1-8A30-46EC-8C86-B5B3D3D3D9A4}" type="pres">
      <dgm:prSet presAssocID="{1B7908EF-80B3-4ADB-BF02-4B306B686847}" presName="sibTrans" presStyleCnt="0"/>
      <dgm:spPr/>
    </dgm:pt>
    <dgm:pt modelId="{3F1404C6-8952-4627-8FDD-FAB69D068CC3}" type="pres">
      <dgm:prSet presAssocID="{A8657A00-3556-4EB7-B334-1E09E5329051}" presName="compNode" presStyleCnt="0"/>
      <dgm:spPr/>
    </dgm:pt>
    <dgm:pt modelId="{24303FCE-9EAF-4FB5-A47E-56915B54D9D1}" type="pres">
      <dgm:prSet presAssocID="{A8657A00-3556-4EB7-B334-1E09E5329051}" presName="bgRect" presStyleLbl="bgShp" presStyleIdx="3" presStyleCnt="7"/>
      <dgm:spPr/>
    </dgm:pt>
    <dgm:pt modelId="{3952AD03-0C68-4D22-97AC-DA008D9355A3}" type="pres">
      <dgm:prSet presAssocID="{A8657A00-3556-4EB7-B334-1E09E532905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9A73DF70-BC56-4DA1-89A2-CC2BF5E8CE44}" type="pres">
      <dgm:prSet presAssocID="{A8657A00-3556-4EB7-B334-1E09E5329051}" presName="spaceRect" presStyleCnt="0"/>
      <dgm:spPr/>
    </dgm:pt>
    <dgm:pt modelId="{407B2711-02E9-4770-AF07-6923F8ACEC87}" type="pres">
      <dgm:prSet presAssocID="{A8657A00-3556-4EB7-B334-1E09E5329051}" presName="parTx" presStyleLbl="revTx" presStyleIdx="3" presStyleCnt="7">
        <dgm:presLayoutVars>
          <dgm:chMax val="0"/>
          <dgm:chPref val="0"/>
        </dgm:presLayoutVars>
      </dgm:prSet>
      <dgm:spPr/>
    </dgm:pt>
    <dgm:pt modelId="{1BEA908E-7361-436F-9BCE-24DE0C2D8E0B}" type="pres">
      <dgm:prSet presAssocID="{012808E6-2D61-4651-B312-6FFFD76DDD8C}" presName="sibTrans" presStyleCnt="0"/>
      <dgm:spPr/>
    </dgm:pt>
    <dgm:pt modelId="{93790724-8245-4B03-925E-7CADC7791163}" type="pres">
      <dgm:prSet presAssocID="{367FA4AB-4EE9-404A-9484-09E11F1C6256}" presName="compNode" presStyleCnt="0"/>
      <dgm:spPr/>
    </dgm:pt>
    <dgm:pt modelId="{667AA2DA-2FE5-4F76-866B-CFB7EDE41FBE}" type="pres">
      <dgm:prSet presAssocID="{367FA4AB-4EE9-404A-9484-09E11F1C6256}" presName="bgRect" presStyleLbl="bgShp" presStyleIdx="4" presStyleCnt="7"/>
      <dgm:spPr/>
    </dgm:pt>
    <dgm:pt modelId="{3B684B59-3C72-4EEB-BE50-BFB670F62194}" type="pres">
      <dgm:prSet presAssocID="{367FA4AB-4EE9-404A-9484-09E11F1C625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D50F82A1-A10B-49AA-929E-DB5DBA113541}" type="pres">
      <dgm:prSet presAssocID="{367FA4AB-4EE9-404A-9484-09E11F1C6256}" presName="spaceRect" presStyleCnt="0"/>
      <dgm:spPr/>
    </dgm:pt>
    <dgm:pt modelId="{78AC2247-9C88-42EF-A8B4-4FC69A7ECFFE}" type="pres">
      <dgm:prSet presAssocID="{367FA4AB-4EE9-404A-9484-09E11F1C6256}" presName="parTx" presStyleLbl="revTx" presStyleIdx="4" presStyleCnt="7">
        <dgm:presLayoutVars>
          <dgm:chMax val="0"/>
          <dgm:chPref val="0"/>
        </dgm:presLayoutVars>
      </dgm:prSet>
      <dgm:spPr/>
    </dgm:pt>
    <dgm:pt modelId="{3E4BE03C-E770-49F1-8CBC-F289EF0FAA8E}" type="pres">
      <dgm:prSet presAssocID="{6D5B0D2F-1409-48A5-885B-44C0D1C16770}" presName="sibTrans" presStyleCnt="0"/>
      <dgm:spPr/>
    </dgm:pt>
    <dgm:pt modelId="{C26209E7-805F-41D9-8F92-A9903D87CD5D}" type="pres">
      <dgm:prSet presAssocID="{00038387-E390-434D-8912-6BBA2A0751FF}" presName="compNode" presStyleCnt="0"/>
      <dgm:spPr/>
    </dgm:pt>
    <dgm:pt modelId="{934E390D-625A-4EFD-83A3-D8F9F93AC65C}" type="pres">
      <dgm:prSet presAssocID="{00038387-E390-434D-8912-6BBA2A0751FF}" presName="bgRect" presStyleLbl="bgShp" presStyleIdx="5" presStyleCnt="7"/>
      <dgm:spPr/>
    </dgm:pt>
    <dgm:pt modelId="{A8538834-F2D8-49ED-96B6-48FC8413AD03}" type="pres">
      <dgm:prSet presAssocID="{00038387-E390-434D-8912-6BBA2A0751F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sketball"/>
        </a:ext>
      </dgm:extLst>
    </dgm:pt>
    <dgm:pt modelId="{626D4E70-A8A7-49A4-8293-9FB68A42E740}" type="pres">
      <dgm:prSet presAssocID="{00038387-E390-434D-8912-6BBA2A0751FF}" presName="spaceRect" presStyleCnt="0"/>
      <dgm:spPr/>
    </dgm:pt>
    <dgm:pt modelId="{F990F682-503F-4A99-94E1-14E8D9BF1DC3}" type="pres">
      <dgm:prSet presAssocID="{00038387-E390-434D-8912-6BBA2A0751FF}" presName="parTx" presStyleLbl="revTx" presStyleIdx="5" presStyleCnt="7">
        <dgm:presLayoutVars>
          <dgm:chMax val="0"/>
          <dgm:chPref val="0"/>
        </dgm:presLayoutVars>
      </dgm:prSet>
      <dgm:spPr/>
    </dgm:pt>
    <dgm:pt modelId="{0840CF31-375B-4BA5-A962-CBACD1877B41}" type="pres">
      <dgm:prSet presAssocID="{5487BD1D-A9AF-434D-BB95-B89C10876A52}" presName="sibTrans" presStyleCnt="0"/>
      <dgm:spPr/>
    </dgm:pt>
    <dgm:pt modelId="{5637692F-E902-46DF-82C7-7B9F08040E79}" type="pres">
      <dgm:prSet presAssocID="{55279A26-7B2E-4A5C-A775-DB0E0BE05559}" presName="compNode" presStyleCnt="0"/>
      <dgm:spPr/>
    </dgm:pt>
    <dgm:pt modelId="{F6FE2843-1EA6-4543-A0FF-FEFB178881D2}" type="pres">
      <dgm:prSet presAssocID="{55279A26-7B2E-4A5C-A775-DB0E0BE05559}" presName="bgRect" presStyleLbl="bgShp" presStyleIdx="6" presStyleCnt="7"/>
      <dgm:spPr/>
    </dgm:pt>
    <dgm:pt modelId="{D6CD88D0-CBFB-4D85-8DA2-9F38D77A1479}" type="pres">
      <dgm:prSet presAssocID="{55279A26-7B2E-4A5C-A775-DB0E0BE0555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Yuan"/>
        </a:ext>
      </dgm:extLst>
    </dgm:pt>
    <dgm:pt modelId="{7F2AC87C-ABBE-4863-A51B-B1B7F22758E2}" type="pres">
      <dgm:prSet presAssocID="{55279A26-7B2E-4A5C-A775-DB0E0BE05559}" presName="spaceRect" presStyleCnt="0"/>
      <dgm:spPr/>
    </dgm:pt>
    <dgm:pt modelId="{D318B1AB-1A31-41D5-9D1A-F091760465C2}" type="pres">
      <dgm:prSet presAssocID="{55279A26-7B2E-4A5C-A775-DB0E0BE05559}" presName="parTx" presStyleLbl="revTx" presStyleIdx="6" presStyleCnt="7">
        <dgm:presLayoutVars>
          <dgm:chMax val="0"/>
          <dgm:chPref val="0"/>
        </dgm:presLayoutVars>
      </dgm:prSet>
      <dgm:spPr/>
    </dgm:pt>
  </dgm:ptLst>
  <dgm:cxnLst>
    <dgm:cxn modelId="{15F81605-694B-40AC-89A4-9B150F9BED64}" type="presOf" srcId="{15B6E752-D206-432D-936A-B8184AC5C976}" destId="{0DCB276F-91E0-4F2B-9A02-3F6ED120FED0}" srcOrd="0" destOrd="0" presId="urn:microsoft.com/office/officeart/2018/2/layout/IconVerticalSolidList"/>
    <dgm:cxn modelId="{D4BE6923-B9FF-4B8B-BDFD-1FFBFA2FD179}" type="presOf" srcId="{E6EA7840-F2CC-486F-ACC6-5271419DE073}" destId="{2D2AD727-DBB4-48C8-BCF1-C2FB5A3CA249}" srcOrd="0" destOrd="0" presId="urn:microsoft.com/office/officeart/2018/2/layout/IconVerticalSolidList"/>
    <dgm:cxn modelId="{D5C4A137-F6BC-4A63-9E7B-9208C52BCCD8}" type="presOf" srcId="{55279A26-7B2E-4A5C-A775-DB0E0BE05559}" destId="{D318B1AB-1A31-41D5-9D1A-F091760465C2}" srcOrd="0" destOrd="0" presId="urn:microsoft.com/office/officeart/2018/2/layout/IconVerticalSolidList"/>
    <dgm:cxn modelId="{A6798B38-8105-424B-9BDA-A183F081CFC9}" type="presOf" srcId="{00038387-E390-434D-8912-6BBA2A0751FF}" destId="{F990F682-503F-4A99-94E1-14E8D9BF1DC3}" srcOrd="0" destOrd="0" presId="urn:microsoft.com/office/officeart/2018/2/layout/IconVerticalSolidList"/>
    <dgm:cxn modelId="{C21B7549-2AAE-46F1-8566-FF76AE7C70AC}" type="presOf" srcId="{1887B874-2AC1-4D47-9910-DD35473F875C}" destId="{91EFC369-1C07-4126-AB78-69FBE4B5FEE9}" srcOrd="0" destOrd="0" presId="urn:microsoft.com/office/officeart/2018/2/layout/IconVerticalSolidList"/>
    <dgm:cxn modelId="{0075D66E-C13C-492B-B9A7-28C6F771D272}" srcId="{15B6E752-D206-432D-936A-B8184AC5C976}" destId="{00038387-E390-434D-8912-6BBA2A0751FF}" srcOrd="5" destOrd="0" parTransId="{CBDBFF04-734F-4DA3-9659-ABE70B4FDD4B}" sibTransId="{5487BD1D-A9AF-434D-BB95-B89C10876A52}"/>
    <dgm:cxn modelId="{8787197A-B1D3-49D5-8654-BAA234A5CF09}" srcId="{15B6E752-D206-432D-936A-B8184AC5C976}" destId="{1627E5C7-A9C7-4425-BED6-94F52B2BFF4C}" srcOrd="1" destOrd="0" parTransId="{24CF342F-5166-4409-886B-9A8EB4A0A55B}" sibTransId="{8C850527-6ACE-42A6-93B4-C622FA4D518A}"/>
    <dgm:cxn modelId="{04F3EB89-B376-415E-B875-B7C4ED2154BC}" srcId="{15B6E752-D206-432D-936A-B8184AC5C976}" destId="{E6EA7840-F2CC-486F-ACC6-5271419DE073}" srcOrd="0" destOrd="0" parTransId="{F4C257D9-E6B5-4861-9B9A-BF084B46F98E}" sibTransId="{5882251D-08EA-4ECB-9176-35024AFF00FF}"/>
    <dgm:cxn modelId="{44ECD096-C850-4ED4-B15F-50B33D6723A6}" srcId="{15B6E752-D206-432D-936A-B8184AC5C976}" destId="{367FA4AB-4EE9-404A-9484-09E11F1C6256}" srcOrd="4" destOrd="0" parTransId="{0073C7CA-A4BC-45CA-AAA8-11F6EE490094}" sibTransId="{6D5B0D2F-1409-48A5-885B-44C0D1C16770}"/>
    <dgm:cxn modelId="{A687A7B7-2C82-49CF-96C9-3DD3B2360113}" srcId="{15B6E752-D206-432D-936A-B8184AC5C976}" destId="{1887B874-2AC1-4D47-9910-DD35473F875C}" srcOrd="2" destOrd="0" parTransId="{AF2FBDF5-D5DB-4606-BA8F-F77BCFC11084}" sibTransId="{1B7908EF-80B3-4ADB-BF02-4B306B686847}"/>
    <dgm:cxn modelId="{D26CA8C7-8CBC-424A-B0C7-4982E745E433}" type="presOf" srcId="{367FA4AB-4EE9-404A-9484-09E11F1C6256}" destId="{78AC2247-9C88-42EF-A8B4-4FC69A7ECFFE}" srcOrd="0" destOrd="0" presId="urn:microsoft.com/office/officeart/2018/2/layout/IconVerticalSolidList"/>
    <dgm:cxn modelId="{4268FAD9-DB62-4825-AF63-980B8D0EC1F9}" srcId="{15B6E752-D206-432D-936A-B8184AC5C976}" destId="{A8657A00-3556-4EB7-B334-1E09E5329051}" srcOrd="3" destOrd="0" parTransId="{84FFCECE-5A7D-4A3B-9403-D41757AB10F1}" sibTransId="{012808E6-2D61-4651-B312-6FFFD76DDD8C}"/>
    <dgm:cxn modelId="{B1EC32DC-3CD5-461C-AFBF-B5A3F33A9892}" type="presOf" srcId="{1627E5C7-A9C7-4425-BED6-94F52B2BFF4C}" destId="{26D8286B-5C9F-43D0-99A1-B124F4756706}" srcOrd="0" destOrd="0" presId="urn:microsoft.com/office/officeart/2018/2/layout/IconVerticalSolidList"/>
    <dgm:cxn modelId="{36E6DFE0-75E3-4215-B9A3-9061E6070A9C}" type="presOf" srcId="{A8657A00-3556-4EB7-B334-1E09E5329051}" destId="{407B2711-02E9-4770-AF07-6923F8ACEC87}" srcOrd="0" destOrd="0" presId="urn:microsoft.com/office/officeart/2018/2/layout/IconVerticalSolidList"/>
    <dgm:cxn modelId="{83A443F1-A1A7-4648-B14B-A6FC04A543ED}" srcId="{15B6E752-D206-432D-936A-B8184AC5C976}" destId="{55279A26-7B2E-4A5C-A775-DB0E0BE05559}" srcOrd="6" destOrd="0" parTransId="{A74B3148-C28A-498B-9AE4-DA59F0B60369}" sibTransId="{2E498196-8E26-4880-942B-D3AA906ED225}"/>
    <dgm:cxn modelId="{1155F46E-C502-42BE-890F-156960D5F3AA}" type="presParOf" srcId="{0DCB276F-91E0-4F2B-9A02-3F6ED120FED0}" destId="{1860C8B0-6DF7-41D4-9C98-5B85EF5EB071}" srcOrd="0" destOrd="0" presId="urn:microsoft.com/office/officeart/2018/2/layout/IconVerticalSolidList"/>
    <dgm:cxn modelId="{ACE192E5-C19E-43FE-8D43-D3AF955C929C}" type="presParOf" srcId="{1860C8B0-6DF7-41D4-9C98-5B85EF5EB071}" destId="{ACEBBC0F-7833-4106-8BFA-14B6D7701112}" srcOrd="0" destOrd="0" presId="urn:microsoft.com/office/officeart/2018/2/layout/IconVerticalSolidList"/>
    <dgm:cxn modelId="{7283FCEE-3F6D-46FB-91AE-72CA1F87E8CE}" type="presParOf" srcId="{1860C8B0-6DF7-41D4-9C98-5B85EF5EB071}" destId="{C2919B2D-A553-4D7F-B093-F35E0AEF0A45}" srcOrd="1" destOrd="0" presId="urn:microsoft.com/office/officeart/2018/2/layout/IconVerticalSolidList"/>
    <dgm:cxn modelId="{EFF19392-A4CC-4C36-B971-B20D3A998DC0}" type="presParOf" srcId="{1860C8B0-6DF7-41D4-9C98-5B85EF5EB071}" destId="{F917D21E-19B2-4515-BF5A-269054128B7B}" srcOrd="2" destOrd="0" presId="urn:microsoft.com/office/officeart/2018/2/layout/IconVerticalSolidList"/>
    <dgm:cxn modelId="{BF0236C6-9DD8-4241-A68B-7EC32195F414}" type="presParOf" srcId="{1860C8B0-6DF7-41D4-9C98-5B85EF5EB071}" destId="{2D2AD727-DBB4-48C8-BCF1-C2FB5A3CA249}" srcOrd="3" destOrd="0" presId="urn:microsoft.com/office/officeart/2018/2/layout/IconVerticalSolidList"/>
    <dgm:cxn modelId="{5C979B72-FCC3-4CF9-867E-3C1B65CE993F}" type="presParOf" srcId="{0DCB276F-91E0-4F2B-9A02-3F6ED120FED0}" destId="{86712808-1D4F-4088-A61F-E4BFDBEF2DE8}" srcOrd="1" destOrd="0" presId="urn:microsoft.com/office/officeart/2018/2/layout/IconVerticalSolidList"/>
    <dgm:cxn modelId="{C10B63AA-C5C9-4BEE-AD75-41C2DAD4F1B7}" type="presParOf" srcId="{0DCB276F-91E0-4F2B-9A02-3F6ED120FED0}" destId="{4021C013-FAED-4E67-8C0E-6C0A4DE371F3}" srcOrd="2" destOrd="0" presId="urn:microsoft.com/office/officeart/2018/2/layout/IconVerticalSolidList"/>
    <dgm:cxn modelId="{EFB9E0D2-6F58-4E87-9FF6-411B934C80EA}" type="presParOf" srcId="{4021C013-FAED-4E67-8C0E-6C0A4DE371F3}" destId="{7A67CD33-53A7-4217-84FE-16D59BE90BAA}" srcOrd="0" destOrd="0" presId="urn:microsoft.com/office/officeart/2018/2/layout/IconVerticalSolidList"/>
    <dgm:cxn modelId="{2819BB4F-C9BF-4CA9-BD5E-630ABE014FD9}" type="presParOf" srcId="{4021C013-FAED-4E67-8C0E-6C0A4DE371F3}" destId="{3E205410-3BEF-4FEA-BF17-B91AEC4172CC}" srcOrd="1" destOrd="0" presId="urn:microsoft.com/office/officeart/2018/2/layout/IconVerticalSolidList"/>
    <dgm:cxn modelId="{1B125050-6226-4E41-8CBC-079103A9B604}" type="presParOf" srcId="{4021C013-FAED-4E67-8C0E-6C0A4DE371F3}" destId="{BC526E90-516E-49A2-AD5E-C844653788BC}" srcOrd="2" destOrd="0" presId="urn:microsoft.com/office/officeart/2018/2/layout/IconVerticalSolidList"/>
    <dgm:cxn modelId="{6279715E-2659-4339-9E26-9AA753C0D705}" type="presParOf" srcId="{4021C013-FAED-4E67-8C0E-6C0A4DE371F3}" destId="{26D8286B-5C9F-43D0-99A1-B124F4756706}" srcOrd="3" destOrd="0" presId="urn:microsoft.com/office/officeart/2018/2/layout/IconVerticalSolidList"/>
    <dgm:cxn modelId="{ECF85E56-055A-42B9-9170-43A6F6806C3F}" type="presParOf" srcId="{0DCB276F-91E0-4F2B-9A02-3F6ED120FED0}" destId="{8926D821-333A-4454-81CF-3C4C62DDBA72}" srcOrd="3" destOrd="0" presId="urn:microsoft.com/office/officeart/2018/2/layout/IconVerticalSolidList"/>
    <dgm:cxn modelId="{576E3268-B13C-4E28-996C-14D1A0B92073}" type="presParOf" srcId="{0DCB276F-91E0-4F2B-9A02-3F6ED120FED0}" destId="{C3483694-39C5-4939-8027-BC955070E0A7}" srcOrd="4" destOrd="0" presId="urn:microsoft.com/office/officeart/2018/2/layout/IconVerticalSolidList"/>
    <dgm:cxn modelId="{D28F93CE-5797-4E64-A6FD-B0C742B2411B}" type="presParOf" srcId="{C3483694-39C5-4939-8027-BC955070E0A7}" destId="{B548121E-566F-4FF2-8F50-5DBE3325090F}" srcOrd="0" destOrd="0" presId="urn:microsoft.com/office/officeart/2018/2/layout/IconVerticalSolidList"/>
    <dgm:cxn modelId="{36137620-6B08-4E38-A7E5-6729A30AC215}" type="presParOf" srcId="{C3483694-39C5-4939-8027-BC955070E0A7}" destId="{EEA854B8-82ED-4319-9479-F7448AB44078}" srcOrd="1" destOrd="0" presId="urn:microsoft.com/office/officeart/2018/2/layout/IconVerticalSolidList"/>
    <dgm:cxn modelId="{B74334EC-688F-414A-A873-EAA8F3FA9687}" type="presParOf" srcId="{C3483694-39C5-4939-8027-BC955070E0A7}" destId="{3D208317-901D-40E3-AD00-74747C852338}" srcOrd="2" destOrd="0" presId="urn:microsoft.com/office/officeart/2018/2/layout/IconVerticalSolidList"/>
    <dgm:cxn modelId="{DF3B4B7A-32F6-4342-8DBC-5AC0AA7CEDD1}" type="presParOf" srcId="{C3483694-39C5-4939-8027-BC955070E0A7}" destId="{91EFC369-1C07-4126-AB78-69FBE4B5FEE9}" srcOrd="3" destOrd="0" presId="urn:microsoft.com/office/officeart/2018/2/layout/IconVerticalSolidList"/>
    <dgm:cxn modelId="{78D1A62F-DCAD-4E09-AA79-394F13915F99}" type="presParOf" srcId="{0DCB276F-91E0-4F2B-9A02-3F6ED120FED0}" destId="{5F4FF4F1-8A30-46EC-8C86-B5B3D3D3D9A4}" srcOrd="5" destOrd="0" presId="urn:microsoft.com/office/officeart/2018/2/layout/IconVerticalSolidList"/>
    <dgm:cxn modelId="{52DBAAA6-6D06-4158-B0C5-644E5551CBD1}" type="presParOf" srcId="{0DCB276F-91E0-4F2B-9A02-3F6ED120FED0}" destId="{3F1404C6-8952-4627-8FDD-FAB69D068CC3}" srcOrd="6" destOrd="0" presId="urn:microsoft.com/office/officeart/2018/2/layout/IconVerticalSolidList"/>
    <dgm:cxn modelId="{179DEF3E-04BB-44E3-9CC8-07677107EF9F}" type="presParOf" srcId="{3F1404C6-8952-4627-8FDD-FAB69D068CC3}" destId="{24303FCE-9EAF-4FB5-A47E-56915B54D9D1}" srcOrd="0" destOrd="0" presId="urn:microsoft.com/office/officeart/2018/2/layout/IconVerticalSolidList"/>
    <dgm:cxn modelId="{66198813-77B9-467B-A318-42213D3BF93C}" type="presParOf" srcId="{3F1404C6-8952-4627-8FDD-FAB69D068CC3}" destId="{3952AD03-0C68-4D22-97AC-DA008D9355A3}" srcOrd="1" destOrd="0" presId="urn:microsoft.com/office/officeart/2018/2/layout/IconVerticalSolidList"/>
    <dgm:cxn modelId="{A199FD75-15BA-4AAA-A24F-BA6B1A9F6299}" type="presParOf" srcId="{3F1404C6-8952-4627-8FDD-FAB69D068CC3}" destId="{9A73DF70-BC56-4DA1-89A2-CC2BF5E8CE44}" srcOrd="2" destOrd="0" presId="urn:microsoft.com/office/officeart/2018/2/layout/IconVerticalSolidList"/>
    <dgm:cxn modelId="{056FBD11-B2F1-489A-9953-F59AB6EE33A5}" type="presParOf" srcId="{3F1404C6-8952-4627-8FDD-FAB69D068CC3}" destId="{407B2711-02E9-4770-AF07-6923F8ACEC87}" srcOrd="3" destOrd="0" presId="urn:microsoft.com/office/officeart/2018/2/layout/IconVerticalSolidList"/>
    <dgm:cxn modelId="{BB063530-8363-49AE-9FBD-AF9E10DD8505}" type="presParOf" srcId="{0DCB276F-91E0-4F2B-9A02-3F6ED120FED0}" destId="{1BEA908E-7361-436F-9BCE-24DE0C2D8E0B}" srcOrd="7" destOrd="0" presId="urn:microsoft.com/office/officeart/2018/2/layout/IconVerticalSolidList"/>
    <dgm:cxn modelId="{431CDC6D-BADF-4849-9F8F-FB3287ED748A}" type="presParOf" srcId="{0DCB276F-91E0-4F2B-9A02-3F6ED120FED0}" destId="{93790724-8245-4B03-925E-7CADC7791163}" srcOrd="8" destOrd="0" presId="urn:microsoft.com/office/officeart/2018/2/layout/IconVerticalSolidList"/>
    <dgm:cxn modelId="{AF534FCF-CB9E-43EF-85A6-B2AE7FF17CBA}" type="presParOf" srcId="{93790724-8245-4B03-925E-7CADC7791163}" destId="{667AA2DA-2FE5-4F76-866B-CFB7EDE41FBE}" srcOrd="0" destOrd="0" presId="urn:microsoft.com/office/officeart/2018/2/layout/IconVerticalSolidList"/>
    <dgm:cxn modelId="{92486F2B-1901-4A1F-A800-DD8054106464}" type="presParOf" srcId="{93790724-8245-4B03-925E-7CADC7791163}" destId="{3B684B59-3C72-4EEB-BE50-BFB670F62194}" srcOrd="1" destOrd="0" presId="urn:microsoft.com/office/officeart/2018/2/layout/IconVerticalSolidList"/>
    <dgm:cxn modelId="{97BFBC61-1D95-43D9-809F-556DE12C46DA}" type="presParOf" srcId="{93790724-8245-4B03-925E-7CADC7791163}" destId="{D50F82A1-A10B-49AA-929E-DB5DBA113541}" srcOrd="2" destOrd="0" presId="urn:microsoft.com/office/officeart/2018/2/layout/IconVerticalSolidList"/>
    <dgm:cxn modelId="{8965CD75-FCD6-4450-97CC-1A2E72A6C277}" type="presParOf" srcId="{93790724-8245-4B03-925E-7CADC7791163}" destId="{78AC2247-9C88-42EF-A8B4-4FC69A7ECFFE}" srcOrd="3" destOrd="0" presId="urn:microsoft.com/office/officeart/2018/2/layout/IconVerticalSolidList"/>
    <dgm:cxn modelId="{DA9F31A7-257F-4448-B27A-B707CAAA9FC8}" type="presParOf" srcId="{0DCB276F-91E0-4F2B-9A02-3F6ED120FED0}" destId="{3E4BE03C-E770-49F1-8CBC-F289EF0FAA8E}" srcOrd="9" destOrd="0" presId="urn:microsoft.com/office/officeart/2018/2/layout/IconVerticalSolidList"/>
    <dgm:cxn modelId="{197056C9-FA22-4C92-931C-7484D010B195}" type="presParOf" srcId="{0DCB276F-91E0-4F2B-9A02-3F6ED120FED0}" destId="{C26209E7-805F-41D9-8F92-A9903D87CD5D}" srcOrd="10" destOrd="0" presId="urn:microsoft.com/office/officeart/2018/2/layout/IconVerticalSolidList"/>
    <dgm:cxn modelId="{996A923A-F053-48AA-A690-B070A4E6C5BC}" type="presParOf" srcId="{C26209E7-805F-41D9-8F92-A9903D87CD5D}" destId="{934E390D-625A-4EFD-83A3-D8F9F93AC65C}" srcOrd="0" destOrd="0" presId="urn:microsoft.com/office/officeart/2018/2/layout/IconVerticalSolidList"/>
    <dgm:cxn modelId="{5B1E005A-D082-412E-8FAC-16B9E32B2A18}" type="presParOf" srcId="{C26209E7-805F-41D9-8F92-A9903D87CD5D}" destId="{A8538834-F2D8-49ED-96B6-48FC8413AD03}" srcOrd="1" destOrd="0" presId="urn:microsoft.com/office/officeart/2018/2/layout/IconVerticalSolidList"/>
    <dgm:cxn modelId="{5C407636-45CE-42C9-B415-4C28030A171B}" type="presParOf" srcId="{C26209E7-805F-41D9-8F92-A9903D87CD5D}" destId="{626D4E70-A8A7-49A4-8293-9FB68A42E740}" srcOrd="2" destOrd="0" presId="urn:microsoft.com/office/officeart/2018/2/layout/IconVerticalSolidList"/>
    <dgm:cxn modelId="{FA1BD4D9-E683-4DA1-9373-5886151DCBD1}" type="presParOf" srcId="{C26209E7-805F-41D9-8F92-A9903D87CD5D}" destId="{F990F682-503F-4A99-94E1-14E8D9BF1DC3}" srcOrd="3" destOrd="0" presId="urn:microsoft.com/office/officeart/2018/2/layout/IconVerticalSolidList"/>
    <dgm:cxn modelId="{9D197926-DFA1-48AC-8906-AA4292065805}" type="presParOf" srcId="{0DCB276F-91E0-4F2B-9A02-3F6ED120FED0}" destId="{0840CF31-375B-4BA5-A962-CBACD1877B41}" srcOrd="11" destOrd="0" presId="urn:microsoft.com/office/officeart/2018/2/layout/IconVerticalSolidList"/>
    <dgm:cxn modelId="{06C547F9-15E9-4323-B7F6-078E60BDDE59}" type="presParOf" srcId="{0DCB276F-91E0-4F2B-9A02-3F6ED120FED0}" destId="{5637692F-E902-46DF-82C7-7B9F08040E79}" srcOrd="12" destOrd="0" presId="urn:microsoft.com/office/officeart/2018/2/layout/IconVerticalSolidList"/>
    <dgm:cxn modelId="{5A21E7A7-EDFC-4AC6-8FE0-577819E73500}" type="presParOf" srcId="{5637692F-E902-46DF-82C7-7B9F08040E79}" destId="{F6FE2843-1EA6-4543-A0FF-FEFB178881D2}" srcOrd="0" destOrd="0" presId="urn:microsoft.com/office/officeart/2018/2/layout/IconVerticalSolidList"/>
    <dgm:cxn modelId="{C9013467-A609-42DD-B41E-E2F3F1C24A32}" type="presParOf" srcId="{5637692F-E902-46DF-82C7-7B9F08040E79}" destId="{D6CD88D0-CBFB-4D85-8DA2-9F38D77A1479}" srcOrd="1" destOrd="0" presId="urn:microsoft.com/office/officeart/2018/2/layout/IconVerticalSolidList"/>
    <dgm:cxn modelId="{C57A44C6-ECF0-4231-8E49-9A53403A795E}" type="presParOf" srcId="{5637692F-E902-46DF-82C7-7B9F08040E79}" destId="{7F2AC87C-ABBE-4863-A51B-B1B7F22758E2}" srcOrd="2" destOrd="0" presId="urn:microsoft.com/office/officeart/2018/2/layout/IconVerticalSolidList"/>
    <dgm:cxn modelId="{DF2965A5-A2A1-447D-8D55-03C411167F74}" type="presParOf" srcId="{5637692F-E902-46DF-82C7-7B9F08040E79}" destId="{D318B1AB-1A31-41D5-9D1A-F091760465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BBC0F-7833-4106-8BFA-14B6D7701112}">
      <dsp:nvSpPr>
        <dsp:cNvPr id="0" name=""/>
        <dsp:cNvSpPr/>
      </dsp:nvSpPr>
      <dsp:spPr>
        <a:xfrm>
          <a:off x="0" y="0"/>
          <a:ext cx="6513603" cy="632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19B2D-A553-4D7F-B093-F35E0AEF0A45}">
      <dsp:nvSpPr>
        <dsp:cNvPr id="0" name=""/>
        <dsp:cNvSpPr/>
      </dsp:nvSpPr>
      <dsp:spPr>
        <a:xfrm>
          <a:off x="191279" y="145649"/>
          <a:ext cx="348120" cy="3477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2AD727-DBB4-48C8-BCF1-C2FB5A3CA249}">
      <dsp:nvSpPr>
        <dsp:cNvPr id="0" name=""/>
        <dsp:cNvSpPr/>
      </dsp:nvSpPr>
      <dsp:spPr>
        <a:xfrm>
          <a:off x="730678" y="3376"/>
          <a:ext cx="57499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622300">
            <a:lnSpc>
              <a:spcPct val="90000"/>
            </a:lnSpc>
            <a:spcBef>
              <a:spcPct val="0"/>
            </a:spcBef>
            <a:spcAft>
              <a:spcPct val="35000"/>
            </a:spcAft>
            <a:buNone/>
          </a:pPr>
          <a:r>
            <a:rPr lang="en-GB" sz="1400" b="1" kern="1200" dirty="0"/>
            <a:t>The PE department invite you to the Wolfreton School Virtual Sports Day for teachers and students to take part in at home!</a:t>
          </a:r>
          <a:endParaRPr lang="en-US" sz="1400" kern="1200" dirty="0"/>
        </a:p>
      </dsp:txBody>
      <dsp:txXfrm>
        <a:off x="730678" y="3376"/>
        <a:ext cx="5749915" cy="691608"/>
      </dsp:txXfrm>
    </dsp:sp>
    <dsp:sp modelId="{7A67CD33-53A7-4217-84FE-16D59BE90BAA}">
      <dsp:nvSpPr>
        <dsp:cNvPr id="0" name=""/>
        <dsp:cNvSpPr/>
      </dsp:nvSpPr>
      <dsp:spPr>
        <a:xfrm>
          <a:off x="0" y="867886"/>
          <a:ext cx="6513603" cy="632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205410-3BEF-4FEA-BF17-B91AEC4172CC}">
      <dsp:nvSpPr>
        <dsp:cNvPr id="0" name=""/>
        <dsp:cNvSpPr/>
      </dsp:nvSpPr>
      <dsp:spPr>
        <a:xfrm>
          <a:off x="191279" y="1010160"/>
          <a:ext cx="348120" cy="3477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D8286B-5C9F-43D0-99A1-B124F4756706}">
      <dsp:nvSpPr>
        <dsp:cNvPr id="0" name=""/>
        <dsp:cNvSpPr/>
      </dsp:nvSpPr>
      <dsp:spPr>
        <a:xfrm>
          <a:off x="730678" y="867886"/>
          <a:ext cx="57499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622300">
            <a:lnSpc>
              <a:spcPct val="90000"/>
            </a:lnSpc>
            <a:spcBef>
              <a:spcPct val="0"/>
            </a:spcBef>
            <a:spcAft>
              <a:spcPct val="35000"/>
            </a:spcAft>
            <a:buNone/>
          </a:pPr>
          <a:r>
            <a:rPr lang="en-GB" sz="1400" b="1" kern="1200" dirty="0"/>
            <a:t>Like any other sports day,  you will be competing against all the other houses to see who will be crowned winners of the Wolfreton School Sports Day 2020!</a:t>
          </a:r>
          <a:endParaRPr lang="en-US" sz="1400" kern="1200" dirty="0"/>
        </a:p>
      </dsp:txBody>
      <dsp:txXfrm>
        <a:off x="730678" y="867886"/>
        <a:ext cx="5749915" cy="691608"/>
      </dsp:txXfrm>
    </dsp:sp>
    <dsp:sp modelId="{B548121E-566F-4FF2-8F50-5DBE3325090F}">
      <dsp:nvSpPr>
        <dsp:cNvPr id="0" name=""/>
        <dsp:cNvSpPr/>
      </dsp:nvSpPr>
      <dsp:spPr>
        <a:xfrm>
          <a:off x="0" y="1732397"/>
          <a:ext cx="6513603" cy="632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A854B8-82ED-4319-9479-F7448AB44078}">
      <dsp:nvSpPr>
        <dsp:cNvPr id="0" name=""/>
        <dsp:cNvSpPr/>
      </dsp:nvSpPr>
      <dsp:spPr>
        <a:xfrm>
          <a:off x="191279" y="1874671"/>
          <a:ext cx="348120" cy="3477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EFC369-1C07-4126-AB78-69FBE4B5FEE9}">
      <dsp:nvSpPr>
        <dsp:cNvPr id="0" name=""/>
        <dsp:cNvSpPr/>
      </dsp:nvSpPr>
      <dsp:spPr>
        <a:xfrm>
          <a:off x="730678" y="1732397"/>
          <a:ext cx="57499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622300">
            <a:lnSpc>
              <a:spcPct val="90000"/>
            </a:lnSpc>
            <a:spcBef>
              <a:spcPct val="0"/>
            </a:spcBef>
            <a:spcAft>
              <a:spcPct val="35000"/>
            </a:spcAft>
            <a:buNone/>
          </a:pPr>
          <a:r>
            <a:rPr lang="en-GB" sz="1400" b="1" kern="1200" dirty="0"/>
            <a:t>There are 10 challenges for you to take part in. Each slide will show a different challenge that will require little or no equipment. All are really easy so everyone can take part!</a:t>
          </a:r>
          <a:endParaRPr lang="en-US" sz="1400" kern="1200" dirty="0"/>
        </a:p>
      </dsp:txBody>
      <dsp:txXfrm>
        <a:off x="730678" y="1732397"/>
        <a:ext cx="5749915" cy="691608"/>
      </dsp:txXfrm>
    </dsp:sp>
    <dsp:sp modelId="{24303FCE-9EAF-4FB5-A47E-56915B54D9D1}">
      <dsp:nvSpPr>
        <dsp:cNvPr id="0" name=""/>
        <dsp:cNvSpPr/>
      </dsp:nvSpPr>
      <dsp:spPr>
        <a:xfrm>
          <a:off x="0" y="2596908"/>
          <a:ext cx="6513603" cy="632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2AD03-0C68-4D22-97AC-DA008D9355A3}">
      <dsp:nvSpPr>
        <dsp:cNvPr id="0" name=""/>
        <dsp:cNvSpPr/>
      </dsp:nvSpPr>
      <dsp:spPr>
        <a:xfrm>
          <a:off x="191279" y="2739182"/>
          <a:ext cx="348120" cy="3477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7B2711-02E9-4770-AF07-6923F8ACEC87}">
      <dsp:nvSpPr>
        <dsp:cNvPr id="0" name=""/>
        <dsp:cNvSpPr/>
      </dsp:nvSpPr>
      <dsp:spPr>
        <a:xfrm>
          <a:off x="730678" y="2596908"/>
          <a:ext cx="57499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622300">
            <a:lnSpc>
              <a:spcPct val="90000"/>
            </a:lnSpc>
            <a:spcBef>
              <a:spcPct val="0"/>
            </a:spcBef>
            <a:spcAft>
              <a:spcPct val="35000"/>
            </a:spcAft>
            <a:buNone/>
          </a:pPr>
          <a:r>
            <a:rPr lang="en-GB" sz="1400" b="1" kern="1200" dirty="0"/>
            <a:t>If you only want to take part in some challenges and not all then that is fine but just remember the more challenges you complete, the more points you will receive for your team!</a:t>
          </a:r>
          <a:endParaRPr lang="en-US" sz="1400" kern="1200" dirty="0"/>
        </a:p>
      </dsp:txBody>
      <dsp:txXfrm>
        <a:off x="730678" y="2596908"/>
        <a:ext cx="5749915" cy="691608"/>
      </dsp:txXfrm>
    </dsp:sp>
    <dsp:sp modelId="{667AA2DA-2FE5-4F76-866B-CFB7EDE41FBE}">
      <dsp:nvSpPr>
        <dsp:cNvPr id="0" name=""/>
        <dsp:cNvSpPr/>
      </dsp:nvSpPr>
      <dsp:spPr>
        <a:xfrm>
          <a:off x="0" y="3461419"/>
          <a:ext cx="6513603" cy="632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684B59-3C72-4EEB-BE50-BFB670F62194}">
      <dsp:nvSpPr>
        <dsp:cNvPr id="0" name=""/>
        <dsp:cNvSpPr/>
      </dsp:nvSpPr>
      <dsp:spPr>
        <a:xfrm>
          <a:off x="191279" y="3603693"/>
          <a:ext cx="348120" cy="3477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AC2247-9C88-42EF-A8B4-4FC69A7ECFFE}">
      <dsp:nvSpPr>
        <dsp:cNvPr id="0" name=""/>
        <dsp:cNvSpPr/>
      </dsp:nvSpPr>
      <dsp:spPr>
        <a:xfrm>
          <a:off x="730678" y="3461419"/>
          <a:ext cx="57499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622300">
            <a:lnSpc>
              <a:spcPct val="90000"/>
            </a:lnSpc>
            <a:spcBef>
              <a:spcPct val="0"/>
            </a:spcBef>
            <a:spcAft>
              <a:spcPct val="35000"/>
            </a:spcAft>
            <a:buNone/>
          </a:pPr>
          <a:r>
            <a:rPr lang="en-GB" sz="1400" b="1" kern="1200" dirty="0"/>
            <a:t>Once you have completed the challenge, click on the link on slide 4 and this will take you to a Form. Simply log in, fill out the information, enter your score and submit the form. If for any reason this does not work, please email your PE teacher with your: Name, Year Group, House and Score.</a:t>
          </a:r>
          <a:endParaRPr lang="en-US" sz="1400" kern="1200" dirty="0"/>
        </a:p>
      </dsp:txBody>
      <dsp:txXfrm>
        <a:off x="730678" y="3461419"/>
        <a:ext cx="5749915" cy="691608"/>
      </dsp:txXfrm>
    </dsp:sp>
    <dsp:sp modelId="{934E390D-625A-4EFD-83A3-D8F9F93AC65C}">
      <dsp:nvSpPr>
        <dsp:cNvPr id="0" name=""/>
        <dsp:cNvSpPr/>
      </dsp:nvSpPr>
      <dsp:spPr>
        <a:xfrm>
          <a:off x="0" y="4325930"/>
          <a:ext cx="6513603" cy="632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38834-F2D8-49ED-96B6-48FC8413AD03}">
      <dsp:nvSpPr>
        <dsp:cNvPr id="0" name=""/>
        <dsp:cNvSpPr/>
      </dsp:nvSpPr>
      <dsp:spPr>
        <a:xfrm>
          <a:off x="191279" y="4468204"/>
          <a:ext cx="348120" cy="34778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90F682-503F-4A99-94E1-14E8D9BF1DC3}">
      <dsp:nvSpPr>
        <dsp:cNvPr id="0" name=""/>
        <dsp:cNvSpPr/>
      </dsp:nvSpPr>
      <dsp:spPr>
        <a:xfrm>
          <a:off x="730678" y="4325930"/>
          <a:ext cx="57499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622300">
            <a:lnSpc>
              <a:spcPct val="90000"/>
            </a:lnSpc>
            <a:spcBef>
              <a:spcPct val="0"/>
            </a:spcBef>
            <a:spcAft>
              <a:spcPct val="35000"/>
            </a:spcAft>
            <a:buNone/>
          </a:pPr>
          <a:r>
            <a:rPr lang="en-GB" sz="1400" b="1" kern="1200" dirty="0"/>
            <a:t>The PE department will be keeping track of scores and adding up points.</a:t>
          </a:r>
        </a:p>
        <a:p>
          <a:pPr marL="0" lvl="0" indent="0" algn="l" defTabSz="622300">
            <a:lnSpc>
              <a:spcPct val="90000"/>
            </a:lnSpc>
            <a:spcBef>
              <a:spcPct val="0"/>
            </a:spcBef>
            <a:spcAft>
              <a:spcPct val="35000"/>
            </a:spcAft>
            <a:buNone/>
          </a:pPr>
          <a:r>
            <a:rPr lang="en-GB" sz="1400" b="1" kern="1200" dirty="0"/>
            <a:t>Scores will be available on the website or on Twitter @WolfretonSport </a:t>
          </a:r>
          <a:endParaRPr lang="en-US" sz="1400" kern="1200" dirty="0"/>
        </a:p>
      </dsp:txBody>
      <dsp:txXfrm>
        <a:off x="730678" y="4325930"/>
        <a:ext cx="5749915" cy="691608"/>
      </dsp:txXfrm>
    </dsp:sp>
    <dsp:sp modelId="{F6FE2843-1EA6-4543-A0FF-FEFB178881D2}">
      <dsp:nvSpPr>
        <dsp:cNvPr id="0" name=""/>
        <dsp:cNvSpPr/>
      </dsp:nvSpPr>
      <dsp:spPr>
        <a:xfrm>
          <a:off x="0" y="5190441"/>
          <a:ext cx="6513603" cy="632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CD88D0-CBFB-4D85-8DA2-9F38D77A1479}">
      <dsp:nvSpPr>
        <dsp:cNvPr id="0" name=""/>
        <dsp:cNvSpPr/>
      </dsp:nvSpPr>
      <dsp:spPr>
        <a:xfrm>
          <a:off x="191279" y="5332714"/>
          <a:ext cx="348120" cy="34778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18B1AB-1A31-41D5-9D1A-F091760465C2}">
      <dsp:nvSpPr>
        <dsp:cNvPr id="0" name=""/>
        <dsp:cNvSpPr/>
      </dsp:nvSpPr>
      <dsp:spPr>
        <a:xfrm>
          <a:off x="730678" y="5190441"/>
          <a:ext cx="57499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622300">
            <a:lnSpc>
              <a:spcPct val="90000"/>
            </a:lnSpc>
            <a:spcBef>
              <a:spcPct val="0"/>
            </a:spcBef>
            <a:spcAft>
              <a:spcPct val="35000"/>
            </a:spcAft>
            <a:buNone/>
          </a:pPr>
          <a:r>
            <a:rPr lang="en-GB" sz="1400" b="1" kern="1200" dirty="0"/>
            <a:t>Staff entries are worth double points!		 </a:t>
          </a:r>
          <a:endParaRPr lang="en-US" sz="1400" kern="1200" dirty="0"/>
        </a:p>
      </dsp:txBody>
      <dsp:txXfrm>
        <a:off x="730678" y="5190441"/>
        <a:ext cx="5749915" cy="6916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48BC-E417-4120-84E7-A5C668BD29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2A5893-F8BC-4D81-B8E2-5C22482DB7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1EA48B-B7BD-49A7-8524-97188C3F7075}"/>
              </a:ext>
            </a:extLst>
          </p:cNvPr>
          <p:cNvSpPr>
            <a:spLocks noGrp="1"/>
          </p:cNvSpPr>
          <p:nvPr>
            <p:ph type="dt" sz="half" idx="10"/>
          </p:nvPr>
        </p:nvSpPr>
        <p:spPr/>
        <p:txBody>
          <a:bodyPr/>
          <a:lstStyle/>
          <a:p>
            <a:fld id="{25A064C8-CE85-4113-AF5A-62ACE56047CE}" type="datetimeFigureOut">
              <a:rPr lang="en-GB" smtClean="0"/>
              <a:pPr/>
              <a:t>13/07/2020</a:t>
            </a:fld>
            <a:endParaRPr lang="en-GB"/>
          </a:p>
        </p:txBody>
      </p:sp>
      <p:sp>
        <p:nvSpPr>
          <p:cNvPr id="5" name="Footer Placeholder 4">
            <a:extLst>
              <a:ext uri="{FF2B5EF4-FFF2-40B4-BE49-F238E27FC236}">
                <a16:creationId xmlns:a16="http://schemas.microsoft.com/office/drawing/2014/main" id="{BD886E11-03A6-419B-901C-9D495103E3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FC1ECF-7E27-46C6-9316-D88E38C7D2D9}"/>
              </a:ext>
            </a:extLst>
          </p:cNvPr>
          <p:cNvSpPr>
            <a:spLocks noGrp="1"/>
          </p:cNvSpPr>
          <p:nvPr>
            <p:ph type="sldNum" sz="quarter" idx="12"/>
          </p:nvPr>
        </p:nvSpPr>
        <p:spPr/>
        <p:txBody>
          <a:bodyPr/>
          <a:lstStyle/>
          <a:p>
            <a:fld id="{1C4AE0FE-B33F-4675-A5CD-FE58C4EB845F}" type="slidenum">
              <a:rPr lang="en-GB" smtClean="0"/>
              <a:pPr/>
              <a:t>‹#›</a:t>
            </a:fld>
            <a:endParaRPr lang="en-GB"/>
          </a:p>
        </p:txBody>
      </p:sp>
    </p:spTree>
    <p:extLst>
      <p:ext uri="{BB962C8B-B14F-4D97-AF65-F5344CB8AC3E}">
        <p14:creationId xmlns:p14="http://schemas.microsoft.com/office/powerpoint/2010/main" val="172872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149B-1268-4BCF-817C-69711605FA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43EE13-EE34-46F9-95C9-9154E122A3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4C7600-73AF-4366-B72D-46C4B41849FA}"/>
              </a:ext>
            </a:extLst>
          </p:cNvPr>
          <p:cNvSpPr>
            <a:spLocks noGrp="1"/>
          </p:cNvSpPr>
          <p:nvPr>
            <p:ph type="dt" sz="half" idx="10"/>
          </p:nvPr>
        </p:nvSpPr>
        <p:spPr/>
        <p:txBody>
          <a:bodyPr/>
          <a:lstStyle/>
          <a:p>
            <a:fld id="{25A064C8-CE85-4113-AF5A-62ACE56047CE}" type="datetimeFigureOut">
              <a:rPr lang="en-GB" smtClean="0"/>
              <a:pPr/>
              <a:t>13/07/2020</a:t>
            </a:fld>
            <a:endParaRPr lang="en-GB"/>
          </a:p>
        </p:txBody>
      </p:sp>
      <p:sp>
        <p:nvSpPr>
          <p:cNvPr id="5" name="Footer Placeholder 4">
            <a:extLst>
              <a:ext uri="{FF2B5EF4-FFF2-40B4-BE49-F238E27FC236}">
                <a16:creationId xmlns:a16="http://schemas.microsoft.com/office/drawing/2014/main" id="{6C09B448-7E94-4EAE-9DEF-9F386D7D3B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6B393-830F-4C6F-B9EE-32626DF45703}"/>
              </a:ext>
            </a:extLst>
          </p:cNvPr>
          <p:cNvSpPr>
            <a:spLocks noGrp="1"/>
          </p:cNvSpPr>
          <p:nvPr>
            <p:ph type="sldNum" sz="quarter" idx="12"/>
          </p:nvPr>
        </p:nvSpPr>
        <p:spPr/>
        <p:txBody>
          <a:bodyPr/>
          <a:lstStyle/>
          <a:p>
            <a:fld id="{1C4AE0FE-B33F-4675-A5CD-FE58C4EB845F}" type="slidenum">
              <a:rPr lang="en-GB" smtClean="0"/>
              <a:pPr/>
              <a:t>‹#›</a:t>
            </a:fld>
            <a:endParaRPr lang="en-GB"/>
          </a:p>
        </p:txBody>
      </p:sp>
    </p:spTree>
    <p:extLst>
      <p:ext uri="{BB962C8B-B14F-4D97-AF65-F5344CB8AC3E}">
        <p14:creationId xmlns:p14="http://schemas.microsoft.com/office/powerpoint/2010/main" val="169811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94964-AEC3-4521-9FA3-48D2BEC827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FF8F8-D7D2-4C7C-9C3C-DD174E5075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2A7C26-E071-409C-91FA-E7FBB962D220}"/>
              </a:ext>
            </a:extLst>
          </p:cNvPr>
          <p:cNvSpPr>
            <a:spLocks noGrp="1"/>
          </p:cNvSpPr>
          <p:nvPr>
            <p:ph type="dt" sz="half" idx="10"/>
          </p:nvPr>
        </p:nvSpPr>
        <p:spPr/>
        <p:txBody>
          <a:bodyPr/>
          <a:lstStyle/>
          <a:p>
            <a:fld id="{25A064C8-CE85-4113-AF5A-62ACE56047CE}" type="datetimeFigureOut">
              <a:rPr lang="en-GB" smtClean="0"/>
              <a:pPr/>
              <a:t>13/07/2020</a:t>
            </a:fld>
            <a:endParaRPr lang="en-GB"/>
          </a:p>
        </p:txBody>
      </p:sp>
      <p:sp>
        <p:nvSpPr>
          <p:cNvPr id="5" name="Footer Placeholder 4">
            <a:extLst>
              <a:ext uri="{FF2B5EF4-FFF2-40B4-BE49-F238E27FC236}">
                <a16:creationId xmlns:a16="http://schemas.microsoft.com/office/drawing/2014/main" id="{A2124430-FC43-4A25-B051-0F1975181D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65CA7E-E6F2-44FD-9296-21AF533F3C6F}"/>
              </a:ext>
            </a:extLst>
          </p:cNvPr>
          <p:cNvSpPr>
            <a:spLocks noGrp="1"/>
          </p:cNvSpPr>
          <p:nvPr>
            <p:ph type="sldNum" sz="quarter" idx="12"/>
          </p:nvPr>
        </p:nvSpPr>
        <p:spPr/>
        <p:txBody>
          <a:bodyPr/>
          <a:lstStyle/>
          <a:p>
            <a:fld id="{1C4AE0FE-B33F-4675-A5CD-FE58C4EB845F}" type="slidenum">
              <a:rPr lang="en-GB" smtClean="0"/>
              <a:pPr/>
              <a:t>‹#›</a:t>
            </a:fld>
            <a:endParaRPr lang="en-GB"/>
          </a:p>
        </p:txBody>
      </p:sp>
    </p:spTree>
    <p:extLst>
      <p:ext uri="{BB962C8B-B14F-4D97-AF65-F5344CB8AC3E}">
        <p14:creationId xmlns:p14="http://schemas.microsoft.com/office/powerpoint/2010/main" val="329706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74A6-6D89-4FCD-9CCE-8D954D2C6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685CA-2DBA-474A-BBB6-6F5FE0BAA4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8ED7EC-1439-4B76-AF1A-8D6E07B878EC}"/>
              </a:ext>
            </a:extLst>
          </p:cNvPr>
          <p:cNvSpPr>
            <a:spLocks noGrp="1"/>
          </p:cNvSpPr>
          <p:nvPr>
            <p:ph type="dt" sz="half" idx="10"/>
          </p:nvPr>
        </p:nvSpPr>
        <p:spPr/>
        <p:txBody>
          <a:bodyPr/>
          <a:lstStyle/>
          <a:p>
            <a:fld id="{25A064C8-CE85-4113-AF5A-62ACE56047CE}" type="datetimeFigureOut">
              <a:rPr lang="en-GB" smtClean="0"/>
              <a:pPr/>
              <a:t>13/07/2020</a:t>
            </a:fld>
            <a:endParaRPr lang="en-GB"/>
          </a:p>
        </p:txBody>
      </p:sp>
      <p:sp>
        <p:nvSpPr>
          <p:cNvPr id="5" name="Footer Placeholder 4">
            <a:extLst>
              <a:ext uri="{FF2B5EF4-FFF2-40B4-BE49-F238E27FC236}">
                <a16:creationId xmlns:a16="http://schemas.microsoft.com/office/drawing/2014/main" id="{CA78E642-7BD2-4F84-A909-CBAA0FC3C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492269-B18A-4EE5-80E0-E60DFFB381CE}"/>
              </a:ext>
            </a:extLst>
          </p:cNvPr>
          <p:cNvSpPr>
            <a:spLocks noGrp="1"/>
          </p:cNvSpPr>
          <p:nvPr>
            <p:ph type="sldNum" sz="quarter" idx="12"/>
          </p:nvPr>
        </p:nvSpPr>
        <p:spPr/>
        <p:txBody>
          <a:bodyPr/>
          <a:lstStyle/>
          <a:p>
            <a:fld id="{1C4AE0FE-B33F-4675-A5CD-FE58C4EB845F}" type="slidenum">
              <a:rPr lang="en-GB" smtClean="0"/>
              <a:pPr/>
              <a:t>‹#›</a:t>
            </a:fld>
            <a:endParaRPr lang="en-GB"/>
          </a:p>
        </p:txBody>
      </p:sp>
    </p:spTree>
    <p:extLst>
      <p:ext uri="{BB962C8B-B14F-4D97-AF65-F5344CB8AC3E}">
        <p14:creationId xmlns:p14="http://schemas.microsoft.com/office/powerpoint/2010/main" val="317237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3F69-EDA3-4EAE-835F-4083A2FEFA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CF57C7-18C4-4F72-9446-48CFFC6BE8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4AD45F-6769-48FA-A2BF-B8B56A040AFB}"/>
              </a:ext>
            </a:extLst>
          </p:cNvPr>
          <p:cNvSpPr>
            <a:spLocks noGrp="1"/>
          </p:cNvSpPr>
          <p:nvPr>
            <p:ph type="dt" sz="half" idx="10"/>
          </p:nvPr>
        </p:nvSpPr>
        <p:spPr/>
        <p:txBody>
          <a:bodyPr/>
          <a:lstStyle/>
          <a:p>
            <a:fld id="{25A064C8-CE85-4113-AF5A-62ACE56047CE}" type="datetimeFigureOut">
              <a:rPr lang="en-GB" smtClean="0"/>
              <a:pPr/>
              <a:t>13/07/2020</a:t>
            </a:fld>
            <a:endParaRPr lang="en-GB"/>
          </a:p>
        </p:txBody>
      </p:sp>
      <p:sp>
        <p:nvSpPr>
          <p:cNvPr id="5" name="Footer Placeholder 4">
            <a:extLst>
              <a:ext uri="{FF2B5EF4-FFF2-40B4-BE49-F238E27FC236}">
                <a16:creationId xmlns:a16="http://schemas.microsoft.com/office/drawing/2014/main" id="{398F44C1-75D7-4D1C-9FD3-4D6FD435D3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73DCE8-A8F7-44FA-A517-E09BF7EBEE15}"/>
              </a:ext>
            </a:extLst>
          </p:cNvPr>
          <p:cNvSpPr>
            <a:spLocks noGrp="1"/>
          </p:cNvSpPr>
          <p:nvPr>
            <p:ph type="sldNum" sz="quarter" idx="12"/>
          </p:nvPr>
        </p:nvSpPr>
        <p:spPr/>
        <p:txBody>
          <a:bodyPr/>
          <a:lstStyle/>
          <a:p>
            <a:fld id="{1C4AE0FE-B33F-4675-A5CD-FE58C4EB845F}" type="slidenum">
              <a:rPr lang="en-GB" smtClean="0"/>
              <a:pPr/>
              <a:t>‹#›</a:t>
            </a:fld>
            <a:endParaRPr lang="en-GB"/>
          </a:p>
        </p:txBody>
      </p:sp>
    </p:spTree>
    <p:extLst>
      <p:ext uri="{BB962C8B-B14F-4D97-AF65-F5344CB8AC3E}">
        <p14:creationId xmlns:p14="http://schemas.microsoft.com/office/powerpoint/2010/main" val="153736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858C-81E7-4AB1-A64A-34BBA3FC83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3B9BF8-56E9-4A9A-B9E7-33882BF1C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7A248A-E0FD-44EE-BE4E-CE316C0C21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E5C780-0C43-43FF-AC42-4BDF7AC3CB84}"/>
              </a:ext>
            </a:extLst>
          </p:cNvPr>
          <p:cNvSpPr>
            <a:spLocks noGrp="1"/>
          </p:cNvSpPr>
          <p:nvPr>
            <p:ph type="dt" sz="half" idx="10"/>
          </p:nvPr>
        </p:nvSpPr>
        <p:spPr/>
        <p:txBody>
          <a:bodyPr/>
          <a:lstStyle/>
          <a:p>
            <a:fld id="{25A064C8-CE85-4113-AF5A-62ACE56047CE}" type="datetimeFigureOut">
              <a:rPr lang="en-GB" smtClean="0"/>
              <a:pPr/>
              <a:t>13/07/2020</a:t>
            </a:fld>
            <a:endParaRPr lang="en-GB"/>
          </a:p>
        </p:txBody>
      </p:sp>
      <p:sp>
        <p:nvSpPr>
          <p:cNvPr id="6" name="Footer Placeholder 5">
            <a:extLst>
              <a:ext uri="{FF2B5EF4-FFF2-40B4-BE49-F238E27FC236}">
                <a16:creationId xmlns:a16="http://schemas.microsoft.com/office/drawing/2014/main" id="{49B3BBF1-7580-4BC2-A264-27E8FFB4D6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2A615D-F051-41B1-8AD8-C0FCBBEC049C}"/>
              </a:ext>
            </a:extLst>
          </p:cNvPr>
          <p:cNvSpPr>
            <a:spLocks noGrp="1"/>
          </p:cNvSpPr>
          <p:nvPr>
            <p:ph type="sldNum" sz="quarter" idx="12"/>
          </p:nvPr>
        </p:nvSpPr>
        <p:spPr/>
        <p:txBody>
          <a:bodyPr/>
          <a:lstStyle/>
          <a:p>
            <a:fld id="{1C4AE0FE-B33F-4675-A5CD-FE58C4EB845F}" type="slidenum">
              <a:rPr lang="en-GB" smtClean="0"/>
              <a:pPr/>
              <a:t>‹#›</a:t>
            </a:fld>
            <a:endParaRPr lang="en-GB"/>
          </a:p>
        </p:txBody>
      </p:sp>
    </p:spTree>
    <p:extLst>
      <p:ext uri="{BB962C8B-B14F-4D97-AF65-F5344CB8AC3E}">
        <p14:creationId xmlns:p14="http://schemas.microsoft.com/office/powerpoint/2010/main" val="180549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86B4-4635-479F-9367-EE7A7DB443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8F780A-0D90-449A-ABD5-C8DCF0BE9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718208-4596-4FB6-9F63-3534093DCF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2C0AB9-7CF4-4F61-91C2-59F2FC801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B59C3-F852-4F5B-9F74-5D20EAF73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44A03A-DBCC-4BF3-BE58-89597AEECA28}"/>
              </a:ext>
            </a:extLst>
          </p:cNvPr>
          <p:cNvSpPr>
            <a:spLocks noGrp="1"/>
          </p:cNvSpPr>
          <p:nvPr>
            <p:ph type="dt" sz="half" idx="10"/>
          </p:nvPr>
        </p:nvSpPr>
        <p:spPr/>
        <p:txBody>
          <a:bodyPr/>
          <a:lstStyle/>
          <a:p>
            <a:fld id="{25A064C8-CE85-4113-AF5A-62ACE56047CE}" type="datetimeFigureOut">
              <a:rPr lang="en-GB" smtClean="0"/>
              <a:pPr/>
              <a:t>13/07/2020</a:t>
            </a:fld>
            <a:endParaRPr lang="en-GB"/>
          </a:p>
        </p:txBody>
      </p:sp>
      <p:sp>
        <p:nvSpPr>
          <p:cNvPr id="8" name="Footer Placeholder 7">
            <a:extLst>
              <a:ext uri="{FF2B5EF4-FFF2-40B4-BE49-F238E27FC236}">
                <a16:creationId xmlns:a16="http://schemas.microsoft.com/office/drawing/2014/main" id="{482C5CA1-DC13-4476-97FB-5DAF1AFB61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A21787-2356-4E69-A961-AD0854BE7FD9}"/>
              </a:ext>
            </a:extLst>
          </p:cNvPr>
          <p:cNvSpPr>
            <a:spLocks noGrp="1"/>
          </p:cNvSpPr>
          <p:nvPr>
            <p:ph type="sldNum" sz="quarter" idx="12"/>
          </p:nvPr>
        </p:nvSpPr>
        <p:spPr/>
        <p:txBody>
          <a:bodyPr/>
          <a:lstStyle/>
          <a:p>
            <a:fld id="{1C4AE0FE-B33F-4675-A5CD-FE58C4EB845F}" type="slidenum">
              <a:rPr lang="en-GB" smtClean="0"/>
              <a:pPr/>
              <a:t>‹#›</a:t>
            </a:fld>
            <a:endParaRPr lang="en-GB"/>
          </a:p>
        </p:txBody>
      </p:sp>
    </p:spTree>
    <p:extLst>
      <p:ext uri="{BB962C8B-B14F-4D97-AF65-F5344CB8AC3E}">
        <p14:creationId xmlns:p14="http://schemas.microsoft.com/office/powerpoint/2010/main" val="229526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28CC-E66A-414D-BFDF-82881054D1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FC86229-A38F-4CB4-8CBE-219040E49E1F}"/>
              </a:ext>
            </a:extLst>
          </p:cNvPr>
          <p:cNvSpPr>
            <a:spLocks noGrp="1"/>
          </p:cNvSpPr>
          <p:nvPr>
            <p:ph type="dt" sz="half" idx="10"/>
          </p:nvPr>
        </p:nvSpPr>
        <p:spPr/>
        <p:txBody>
          <a:bodyPr/>
          <a:lstStyle/>
          <a:p>
            <a:fld id="{25A064C8-CE85-4113-AF5A-62ACE56047CE}" type="datetimeFigureOut">
              <a:rPr lang="en-GB" smtClean="0"/>
              <a:pPr/>
              <a:t>13/07/2020</a:t>
            </a:fld>
            <a:endParaRPr lang="en-GB"/>
          </a:p>
        </p:txBody>
      </p:sp>
      <p:sp>
        <p:nvSpPr>
          <p:cNvPr id="4" name="Footer Placeholder 3">
            <a:extLst>
              <a:ext uri="{FF2B5EF4-FFF2-40B4-BE49-F238E27FC236}">
                <a16:creationId xmlns:a16="http://schemas.microsoft.com/office/drawing/2014/main" id="{FDA7C75B-7CD9-4F08-BB3C-5B43FCC02B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1FF1FA-2B60-416A-B9E9-3FF7C8E61AA3}"/>
              </a:ext>
            </a:extLst>
          </p:cNvPr>
          <p:cNvSpPr>
            <a:spLocks noGrp="1"/>
          </p:cNvSpPr>
          <p:nvPr>
            <p:ph type="sldNum" sz="quarter" idx="12"/>
          </p:nvPr>
        </p:nvSpPr>
        <p:spPr/>
        <p:txBody>
          <a:bodyPr/>
          <a:lstStyle/>
          <a:p>
            <a:fld id="{1C4AE0FE-B33F-4675-A5CD-FE58C4EB845F}" type="slidenum">
              <a:rPr lang="en-GB" smtClean="0"/>
              <a:pPr/>
              <a:t>‹#›</a:t>
            </a:fld>
            <a:endParaRPr lang="en-GB"/>
          </a:p>
        </p:txBody>
      </p:sp>
    </p:spTree>
    <p:extLst>
      <p:ext uri="{BB962C8B-B14F-4D97-AF65-F5344CB8AC3E}">
        <p14:creationId xmlns:p14="http://schemas.microsoft.com/office/powerpoint/2010/main" val="383385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D5B9D-4AFF-4A67-998E-66E8AF0E1846}"/>
              </a:ext>
            </a:extLst>
          </p:cNvPr>
          <p:cNvSpPr>
            <a:spLocks noGrp="1"/>
          </p:cNvSpPr>
          <p:nvPr>
            <p:ph type="dt" sz="half" idx="10"/>
          </p:nvPr>
        </p:nvSpPr>
        <p:spPr/>
        <p:txBody>
          <a:bodyPr/>
          <a:lstStyle/>
          <a:p>
            <a:fld id="{25A064C8-CE85-4113-AF5A-62ACE56047CE}" type="datetimeFigureOut">
              <a:rPr lang="en-GB" smtClean="0"/>
              <a:pPr/>
              <a:t>13/07/2020</a:t>
            </a:fld>
            <a:endParaRPr lang="en-GB"/>
          </a:p>
        </p:txBody>
      </p:sp>
      <p:sp>
        <p:nvSpPr>
          <p:cNvPr id="3" name="Footer Placeholder 2">
            <a:extLst>
              <a:ext uri="{FF2B5EF4-FFF2-40B4-BE49-F238E27FC236}">
                <a16:creationId xmlns:a16="http://schemas.microsoft.com/office/drawing/2014/main" id="{69BEC498-E7B5-47F3-A780-4C8B842873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40FED7-BCE8-4346-9FB3-B0E7EE7E8B81}"/>
              </a:ext>
            </a:extLst>
          </p:cNvPr>
          <p:cNvSpPr>
            <a:spLocks noGrp="1"/>
          </p:cNvSpPr>
          <p:nvPr>
            <p:ph type="sldNum" sz="quarter" idx="12"/>
          </p:nvPr>
        </p:nvSpPr>
        <p:spPr/>
        <p:txBody>
          <a:bodyPr/>
          <a:lstStyle/>
          <a:p>
            <a:fld id="{1C4AE0FE-B33F-4675-A5CD-FE58C4EB845F}" type="slidenum">
              <a:rPr lang="en-GB" smtClean="0"/>
              <a:pPr/>
              <a:t>‹#›</a:t>
            </a:fld>
            <a:endParaRPr lang="en-GB"/>
          </a:p>
        </p:txBody>
      </p:sp>
    </p:spTree>
    <p:extLst>
      <p:ext uri="{BB962C8B-B14F-4D97-AF65-F5344CB8AC3E}">
        <p14:creationId xmlns:p14="http://schemas.microsoft.com/office/powerpoint/2010/main" val="407966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56F6-D1BE-4468-AE48-81BC700DC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EA9929-5419-4B6B-8366-11A9C908F6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5B229B-A8EE-4895-9843-40251649D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4F55A2-0A84-404E-9310-CD8591B6B5C2}"/>
              </a:ext>
            </a:extLst>
          </p:cNvPr>
          <p:cNvSpPr>
            <a:spLocks noGrp="1"/>
          </p:cNvSpPr>
          <p:nvPr>
            <p:ph type="dt" sz="half" idx="10"/>
          </p:nvPr>
        </p:nvSpPr>
        <p:spPr/>
        <p:txBody>
          <a:bodyPr/>
          <a:lstStyle/>
          <a:p>
            <a:fld id="{25A064C8-CE85-4113-AF5A-62ACE56047CE}" type="datetimeFigureOut">
              <a:rPr lang="en-GB" smtClean="0"/>
              <a:pPr/>
              <a:t>13/07/2020</a:t>
            </a:fld>
            <a:endParaRPr lang="en-GB"/>
          </a:p>
        </p:txBody>
      </p:sp>
      <p:sp>
        <p:nvSpPr>
          <p:cNvPr id="6" name="Footer Placeholder 5">
            <a:extLst>
              <a:ext uri="{FF2B5EF4-FFF2-40B4-BE49-F238E27FC236}">
                <a16:creationId xmlns:a16="http://schemas.microsoft.com/office/drawing/2014/main" id="{E752FE9C-B717-449F-9410-EC64DE7610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10073-5A91-4A2C-B0EF-9C0C014BB620}"/>
              </a:ext>
            </a:extLst>
          </p:cNvPr>
          <p:cNvSpPr>
            <a:spLocks noGrp="1"/>
          </p:cNvSpPr>
          <p:nvPr>
            <p:ph type="sldNum" sz="quarter" idx="12"/>
          </p:nvPr>
        </p:nvSpPr>
        <p:spPr/>
        <p:txBody>
          <a:bodyPr/>
          <a:lstStyle/>
          <a:p>
            <a:fld id="{1C4AE0FE-B33F-4675-A5CD-FE58C4EB845F}" type="slidenum">
              <a:rPr lang="en-GB" smtClean="0"/>
              <a:pPr/>
              <a:t>‹#›</a:t>
            </a:fld>
            <a:endParaRPr lang="en-GB"/>
          </a:p>
        </p:txBody>
      </p:sp>
    </p:spTree>
    <p:extLst>
      <p:ext uri="{BB962C8B-B14F-4D97-AF65-F5344CB8AC3E}">
        <p14:creationId xmlns:p14="http://schemas.microsoft.com/office/powerpoint/2010/main" val="363338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C1D0-05F4-4E0E-B1BE-10FDCD51E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C45715-9D67-412F-A593-2F0EB6651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6D8963-6181-49B3-8DDA-60EA77F09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87D47-2209-4244-82D1-17899AF3C117}"/>
              </a:ext>
            </a:extLst>
          </p:cNvPr>
          <p:cNvSpPr>
            <a:spLocks noGrp="1"/>
          </p:cNvSpPr>
          <p:nvPr>
            <p:ph type="dt" sz="half" idx="10"/>
          </p:nvPr>
        </p:nvSpPr>
        <p:spPr/>
        <p:txBody>
          <a:bodyPr/>
          <a:lstStyle/>
          <a:p>
            <a:fld id="{25A064C8-CE85-4113-AF5A-62ACE56047CE}" type="datetimeFigureOut">
              <a:rPr lang="en-GB" smtClean="0"/>
              <a:pPr/>
              <a:t>13/07/2020</a:t>
            </a:fld>
            <a:endParaRPr lang="en-GB"/>
          </a:p>
        </p:txBody>
      </p:sp>
      <p:sp>
        <p:nvSpPr>
          <p:cNvPr id="6" name="Footer Placeholder 5">
            <a:extLst>
              <a:ext uri="{FF2B5EF4-FFF2-40B4-BE49-F238E27FC236}">
                <a16:creationId xmlns:a16="http://schemas.microsoft.com/office/drawing/2014/main" id="{C25FB47B-4F3C-47D5-84A7-40E7031694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25AE70-F6B1-4E5B-94C3-6A729708A7AC}"/>
              </a:ext>
            </a:extLst>
          </p:cNvPr>
          <p:cNvSpPr>
            <a:spLocks noGrp="1"/>
          </p:cNvSpPr>
          <p:nvPr>
            <p:ph type="sldNum" sz="quarter" idx="12"/>
          </p:nvPr>
        </p:nvSpPr>
        <p:spPr/>
        <p:txBody>
          <a:bodyPr/>
          <a:lstStyle/>
          <a:p>
            <a:fld id="{1C4AE0FE-B33F-4675-A5CD-FE58C4EB845F}" type="slidenum">
              <a:rPr lang="en-GB" smtClean="0"/>
              <a:pPr/>
              <a:t>‹#›</a:t>
            </a:fld>
            <a:endParaRPr lang="en-GB"/>
          </a:p>
        </p:txBody>
      </p:sp>
    </p:spTree>
    <p:extLst>
      <p:ext uri="{BB962C8B-B14F-4D97-AF65-F5344CB8AC3E}">
        <p14:creationId xmlns:p14="http://schemas.microsoft.com/office/powerpoint/2010/main" val="300720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412F7A-4641-4FB2-9470-981B4B5EA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895A2D-4E36-437C-85B2-DCB88C9159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4FDFE8-724F-4E3C-B708-2DB6A34EC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064C8-CE85-4113-AF5A-62ACE56047CE}" type="datetimeFigureOut">
              <a:rPr lang="en-GB" smtClean="0"/>
              <a:pPr/>
              <a:t>13/07/2020</a:t>
            </a:fld>
            <a:endParaRPr lang="en-GB"/>
          </a:p>
        </p:txBody>
      </p:sp>
      <p:sp>
        <p:nvSpPr>
          <p:cNvPr id="5" name="Footer Placeholder 4">
            <a:extLst>
              <a:ext uri="{FF2B5EF4-FFF2-40B4-BE49-F238E27FC236}">
                <a16:creationId xmlns:a16="http://schemas.microsoft.com/office/drawing/2014/main" id="{9DE00FB3-AF23-4879-9854-403579135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4E00CF-BDFA-4D7B-A93E-7D4770747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AE0FE-B33F-4675-A5CD-FE58C4EB845F}" type="slidenum">
              <a:rPr lang="en-GB" smtClean="0"/>
              <a:pPr/>
              <a:t>‹#›</a:t>
            </a:fld>
            <a:endParaRPr lang="en-GB"/>
          </a:p>
        </p:txBody>
      </p:sp>
    </p:spTree>
    <p:extLst>
      <p:ext uri="{BB962C8B-B14F-4D97-AF65-F5344CB8AC3E}">
        <p14:creationId xmlns:p14="http://schemas.microsoft.com/office/powerpoint/2010/main" val="40126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forms.office.com/Pages/ResponsePage.aspx?id=-t7h4VzHPUqk0YkbiizoNH9ClHiyh0BFuWWQH0HpUWpUOEtSVzJCNDRCOTVQTFQ4QTREQjRYNFpaRi4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nthegomap.com/#/create"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DD31E899-A762-4A0D-B44B-EE71B3A82E11}"/>
              </a:ext>
            </a:extLst>
          </p:cNvPr>
          <p:cNvSpPr>
            <a:spLocks noGrp="1"/>
          </p:cNvSpPr>
          <p:nvPr>
            <p:ph type="subTitle" idx="1"/>
          </p:nvPr>
        </p:nvSpPr>
        <p:spPr>
          <a:xfrm>
            <a:off x="1405455" y="4976118"/>
            <a:ext cx="9144000" cy="420001"/>
          </a:xfrm>
        </p:spPr>
        <p:txBody>
          <a:bodyPr>
            <a:noAutofit/>
          </a:bodyPr>
          <a:lstStyle/>
          <a:p>
            <a:endParaRPr lang="en-GB" sz="5400" dirty="0">
              <a:solidFill>
                <a:srgbClr val="E7E6E6"/>
              </a:solidFill>
            </a:endParaRPr>
          </a:p>
          <a:p>
            <a:r>
              <a:rPr lang="en-GB" sz="5400" dirty="0">
                <a:solidFill>
                  <a:srgbClr val="E7E6E6"/>
                </a:solidFill>
              </a:rPr>
              <a:t> </a:t>
            </a:r>
            <a:r>
              <a:rPr lang="en-GB" sz="4800" b="1" dirty="0">
                <a:solidFill>
                  <a:srgbClr val="E7E6E6"/>
                </a:solidFill>
              </a:rPr>
              <a:t>VIRTUAL SPORTS DAY 2020</a:t>
            </a:r>
          </a:p>
          <a:p>
            <a:endParaRPr lang="en-GB" sz="5400" dirty="0">
              <a:solidFill>
                <a:srgbClr val="E7E6E6"/>
              </a:solidFill>
            </a:endParaRPr>
          </a:p>
        </p:txBody>
      </p:sp>
      <p:pic>
        <p:nvPicPr>
          <p:cNvPr id="1036" name="Picture 12" descr="Degree Classification Has Become Less Important For Employers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13243" y="1001359"/>
            <a:ext cx="2659472" cy="265947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pinimg.com/originals/41/36/16/41361625cc44df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90143" y="599016"/>
            <a:ext cx="2646677" cy="3415067"/>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Straight Connector 86">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
            <a:extLst>
              <a:ext uri="{FF2B5EF4-FFF2-40B4-BE49-F238E27FC236}">
                <a16:creationId xmlns:a16="http://schemas.microsoft.com/office/drawing/2014/main" id="{C8E964E5-471C-4AB1-B030-17FD11D3232E}"/>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847" y="925775"/>
            <a:ext cx="25844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145A3D10-8A26-4433-8D4E-B21A6513DEDD}"/>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6674" y="925775"/>
            <a:ext cx="25844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Wolfreton School and Sixth Form College"/>
          <p:cNvPicPr>
            <a:picLocks noChangeAspect="1" noChangeArrowheads="1"/>
          </p:cNvPicPr>
          <p:nvPr/>
        </p:nvPicPr>
        <p:blipFill>
          <a:blip r:embed="rId5" cstate="print"/>
          <a:srcRect/>
          <a:stretch>
            <a:fillRect/>
          </a:stretch>
        </p:blipFill>
        <p:spPr bwMode="auto">
          <a:xfrm>
            <a:off x="3290143" y="4686048"/>
            <a:ext cx="5708200" cy="1081566"/>
          </a:xfrm>
          <a:prstGeom prst="rect">
            <a:avLst/>
          </a:prstGeom>
          <a:noFill/>
        </p:spPr>
      </p:pic>
    </p:spTree>
    <p:extLst>
      <p:ext uri="{BB962C8B-B14F-4D97-AF65-F5344CB8AC3E}">
        <p14:creationId xmlns:p14="http://schemas.microsoft.com/office/powerpoint/2010/main" val="3807992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283028"/>
            <a:ext cx="11848012" cy="1356360"/>
          </a:xfrm>
          <a:solidFill>
            <a:srgbClr val="00B0F0"/>
          </a:solidFill>
          <a:ln>
            <a:solidFill>
              <a:schemeClr val="accent1"/>
            </a:solidFill>
          </a:ln>
        </p:spPr>
        <p:txBody>
          <a:bodyPr/>
          <a:lstStyle/>
          <a:p>
            <a:pPr algn="ctr"/>
            <a:r>
              <a:rPr lang="en-GB" b="1" dirty="0">
                <a:solidFill>
                  <a:schemeClr val="tx1"/>
                </a:solidFill>
              </a:rPr>
              <a:t>Challenge 5 – Plank Challenge</a:t>
            </a:r>
          </a:p>
        </p:txBody>
      </p:sp>
      <p:sp>
        <p:nvSpPr>
          <p:cNvPr id="7" name="Text Box 30"/>
          <p:cNvSpPr txBox="1">
            <a:spLocks noChangeArrowheads="1"/>
          </p:cNvSpPr>
          <p:nvPr/>
        </p:nvSpPr>
        <p:spPr bwMode="auto">
          <a:xfrm>
            <a:off x="352697" y="1639386"/>
            <a:ext cx="11299372" cy="19267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457200" indent="-457200">
              <a:lnSpc>
                <a:spcPct val="107000"/>
              </a:lnSpc>
              <a:spcAft>
                <a:spcPts val="800"/>
              </a:spcAft>
              <a:buAutoNum type="arabicPeriod"/>
            </a:pPr>
            <a:r>
              <a:rPr lang="en-GB" sz="2000" b="1" dirty="0">
                <a:solidFill>
                  <a:srgbClr val="002060"/>
                </a:solidFill>
                <a:latin typeface="+mj-lt"/>
                <a:ea typeface="Calibri" panose="020F0502020204030204" pitchFamily="34" charset="0"/>
                <a:cs typeface="Times New Roman" panose="02020603050405020304" pitchFamily="18" charset="0"/>
              </a:rPr>
              <a:t>For this challenge you need an empty floor space. You may want to cushion your elbows with a resistance mat, towel or item of clothing.</a:t>
            </a:r>
          </a:p>
          <a:p>
            <a:pPr marL="457200" indent="-457200">
              <a:lnSpc>
                <a:spcPct val="107000"/>
              </a:lnSpc>
              <a:spcAft>
                <a:spcPts val="800"/>
              </a:spcAft>
              <a:buFont typeface="+mj-lt"/>
              <a:buAutoNum type="arabicPeriod"/>
            </a:pPr>
            <a:r>
              <a:rPr lang="en-GB" sz="2000" b="1" dirty="0">
                <a:solidFill>
                  <a:srgbClr val="002060"/>
                </a:solidFill>
                <a:latin typeface="+mj-lt"/>
                <a:ea typeface="Calibri" panose="020F0502020204030204" pitchFamily="34" charset="0"/>
                <a:cs typeface="Times New Roman" panose="02020603050405020304" pitchFamily="18" charset="0"/>
              </a:rPr>
              <a:t>Adopt the plank position shown below.</a:t>
            </a:r>
          </a:p>
          <a:p>
            <a:pPr marL="457200" indent="-457200">
              <a:lnSpc>
                <a:spcPct val="107000"/>
              </a:lnSpc>
              <a:spcAft>
                <a:spcPts val="800"/>
              </a:spcAft>
              <a:buFont typeface="+mj-lt"/>
              <a:buAutoNum type="arabicPeriod"/>
            </a:pPr>
            <a:r>
              <a:rPr lang="en-GB" sz="2000" b="1" dirty="0">
                <a:solidFill>
                  <a:srgbClr val="002060"/>
                </a:solidFill>
                <a:latin typeface="+mj-lt"/>
                <a:ea typeface="Calibri" panose="020F0502020204030204" pitchFamily="34" charset="0"/>
                <a:cs typeface="Times New Roman" panose="02020603050405020304" pitchFamily="18" charset="0"/>
              </a:rPr>
              <a:t>Using a stop watch/phone time how long you can hold this position for. Whatever time you can get to before stopping will be your score.</a:t>
            </a:r>
          </a:p>
          <a:p>
            <a:pPr marL="457200" indent="-457200">
              <a:lnSpc>
                <a:spcPct val="107000"/>
              </a:lnSpc>
              <a:spcAft>
                <a:spcPts val="800"/>
              </a:spcAft>
              <a:buAutoNum type="arabicPeriod"/>
            </a:pPr>
            <a:endPar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 Box 30"/>
          <p:cNvSpPr txBox="1">
            <a:spLocks noChangeArrowheads="1"/>
          </p:cNvSpPr>
          <p:nvPr/>
        </p:nvSpPr>
        <p:spPr bwMode="auto">
          <a:xfrm>
            <a:off x="352697" y="3540034"/>
            <a:ext cx="3879669" cy="3034938"/>
          </a:xfrm>
          <a:prstGeom prst="rect">
            <a:avLst/>
          </a:prstGeom>
          <a:solidFill>
            <a:schemeClr val="accent2">
              <a:lumMod val="40000"/>
              <a:lumOff val="60000"/>
            </a:schemeClr>
          </a:solidFill>
          <a:ln>
            <a:solidFill>
              <a:schemeClr val="accent1"/>
            </a:solidFill>
          </a:ln>
          <a:effectLst/>
        </p:spPr>
        <p:txBody>
          <a:bodyPr rot="0" vert="horz" wrap="square" lIns="36576" tIns="36576" rIns="36576" bIns="36576" anchor="t" anchorCtr="0" upright="1">
            <a:noAutofit/>
          </a:bodyPr>
          <a:lstStyle/>
          <a:p>
            <a:pPr algn="ctr">
              <a:lnSpc>
                <a:spcPct val="107000"/>
              </a:lnSpc>
              <a:spcAft>
                <a:spcPts val="800"/>
              </a:spcAft>
            </a:pPr>
            <a:r>
              <a:rPr lang="en-GB" sz="2000" b="1" u="sng" dirty="0">
                <a:solidFill>
                  <a:srgbClr val="002060"/>
                </a:solidFill>
                <a:latin typeface="+mj-lt"/>
                <a:ea typeface="Calibri" panose="020F0502020204030204" pitchFamily="34" charset="0"/>
                <a:cs typeface="Calibri" panose="020F0502020204030204" pitchFamily="34" charset="0"/>
              </a:rPr>
              <a:t>TECHNIQUE</a:t>
            </a:r>
          </a:p>
          <a:p>
            <a:pPr>
              <a:lnSpc>
                <a:spcPct val="107000"/>
              </a:lnSpc>
              <a:spcAft>
                <a:spcPts val="800"/>
              </a:spcAft>
            </a:pPr>
            <a:br>
              <a:rPr lang="en-GB" sz="2000" b="1" dirty="0">
                <a:solidFill>
                  <a:srgbClr val="FFC000"/>
                </a:solidFill>
                <a:effectLst/>
                <a:latin typeface="+mj-lt"/>
                <a:ea typeface="Calibri" panose="020F0502020204030204" pitchFamily="34" charset="0"/>
                <a:cs typeface="Times New Roman" panose="02020603050405020304" pitchFamily="18" charset="0"/>
              </a:rPr>
            </a:br>
            <a:r>
              <a:rPr lang="en-GB" sz="2000" b="1" dirty="0">
                <a:solidFill>
                  <a:srgbClr val="0070C0"/>
                </a:solidFill>
                <a:latin typeface="+mj-lt"/>
                <a:ea typeface="Calibri" panose="020F0502020204030204" pitchFamily="34" charset="0"/>
                <a:cs typeface="Times New Roman" panose="02020603050405020304" pitchFamily="18" charset="0"/>
              </a:rPr>
              <a:t>1. Elbows and hands touching the floor</a:t>
            </a:r>
          </a:p>
          <a:p>
            <a:pPr>
              <a:lnSpc>
                <a:spcPct val="107000"/>
              </a:lnSpc>
              <a:spcAft>
                <a:spcPts val="800"/>
              </a:spcAft>
            </a:pPr>
            <a:r>
              <a:rPr lang="en-GB" sz="2000" b="1" dirty="0">
                <a:solidFill>
                  <a:srgbClr val="0070C0"/>
                </a:solidFill>
                <a:effectLst/>
                <a:latin typeface="+mj-lt"/>
                <a:ea typeface="Calibri" panose="020F0502020204030204" pitchFamily="34" charset="0"/>
                <a:cs typeface="Times New Roman" panose="02020603050405020304" pitchFamily="18" charset="0"/>
              </a:rPr>
              <a:t>2. </a:t>
            </a:r>
            <a:r>
              <a:rPr lang="en-GB" sz="2000" b="1" dirty="0">
                <a:solidFill>
                  <a:srgbClr val="0070C0"/>
                </a:solidFill>
                <a:latin typeface="+mj-lt"/>
                <a:ea typeface="Calibri" panose="020F0502020204030204" pitchFamily="34" charset="0"/>
                <a:cs typeface="Times New Roman" panose="02020603050405020304" pitchFamily="18" charset="0"/>
              </a:rPr>
              <a:t>Body needs to stay in a straight line. Hips must not drop too low, bottom must not be too high.</a:t>
            </a:r>
          </a:p>
          <a:p>
            <a:pPr>
              <a:lnSpc>
                <a:spcPct val="107000"/>
              </a:lnSpc>
              <a:spcAft>
                <a:spcPts val="800"/>
              </a:spcAft>
            </a:pPr>
            <a:r>
              <a:rPr lang="en-GB" sz="2000" b="1" dirty="0">
                <a:solidFill>
                  <a:srgbClr val="0070C0"/>
                </a:solidFill>
                <a:effectLst/>
                <a:latin typeface="+mj-lt"/>
                <a:ea typeface="Calibri" panose="020F0502020204030204" pitchFamily="34" charset="0"/>
                <a:cs typeface="Times New Roman" panose="02020603050405020304" pitchFamily="18" charset="0"/>
              </a:rPr>
              <a:t>3. Tighten core muscles</a:t>
            </a: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ight Arrow 2"/>
          <p:cNvSpPr/>
          <p:nvPr/>
        </p:nvSpPr>
        <p:spPr>
          <a:xfrm>
            <a:off x="3389810" y="4482795"/>
            <a:ext cx="1345475" cy="5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loud 13"/>
          <p:cNvSpPr/>
          <p:nvPr/>
        </p:nvSpPr>
        <p:spPr>
          <a:xfrm>
            <a:off x="9268096" y="4482795"/>
            <a:ext cx="2582136" cy="2174288"/>
          </a:xfrm>
          <a:prstGeom prst="cloud">
            <a:avLst/>
          </a:prstGeom>
          <a:solidFill>
            <a:srgbClr val="CC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alibri" panose="020F0502020204030204" pitchFamily="34" charset="0"/>
                <a:cs typeface="Calibri" panose="020F0502020204030204" pitchFamily="34" charset="0"/>
              </a:rPr>
              <a:t>Click the link on Slide 4 to upload your score to the PE department!</a:t>
            </a:r>
          </a:p>
        </p:txBody>
      </p:sp>
      <p:pic>
        <p:nvPicPr>
          <p:cNvPr id="7170" name="Picture 2" descr="Abs Workout: The 6 Best Plank Exercises for a Strong Stomach | Shape"/>
          <p:cNvPicPr>
            <a:picLocks noChangeAspect="1" noChangeArrowheads="1"/>
          </p:cNvPicPr>
          <p:nvPr/>
        </p:nvPicPr>
        <p:blipFill>
          <a:blip r:embed="rId2" cstate="print"/>
          <a:srcRect l="3007" t="31527" r="12781" b="8767"/>
          <a:stretch>
            <a:fillRect/>
          </a:stretch>
        </p:blipFill>
        <p:spPr bwMode="auto">
          <a:xfrm>
            <a:off x="4764505" y="3374969"/>
            <a:ext cx="4403557" cy="3122084"/>
          </a:xfrm>
          <a:prstGeom prst="rect">
            <a:avLst/>
          </a:prstGeom>
          <a:noFill/>
        </p:spPr>
      </p:pic>
      <p:pic>
        <p:nvPicPr>
          <p:cNvPr id="10" name="Picture 1">
            <a:extLst>
              <a:ext uri="{FF2B5EF4-FFF2-40B4-BE49-F238E27FC236}">
                <a16:creationId xmlns:a16="http://schemas.microsoft.com/office/drawing/2014/main" id="{C8E964E5-471C-4AB1-B030-17FD11D3232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
            <a:ext cx="1660358" cy="166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01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4" y="251073"/>
            <a:ext cx="11848012" cy="1356360"/>
          </a:xfrm>
          <a:solidFill>
            <a:srgbClr val="00B0F0"/>
          </a:solidFill>
          <a:ln>
            <a:solidFill>
              <a:schemeClr val="accent1"/>
            </a:solidFill>
          </a:ln>
        </p:spPr>
        <p:txBody>
          <a:bodyPr/>
          <a:lstStyle/>
          <a:p>
            <a:pPr algn="ctr"/>
            <a:r>
              <a:rPr lang="en-GB" b="1" dirty="0">
                <a:solidFill>
                  <a:schemeClr val="tx1"/>
                </a:solidFill>
              </a:rPr>
              <a:t>Challenge </a:t>
            </a:r>
            <a:r>
              <a:rPr lang="en-GB" b="1" dirty="0"/>
              <a:t>6</a:t>
            </a:r>
            <a:r>
              <a:rPr lang="en-GB" b="1" dirty="0">
                <a:solidFill>
                  <a:schemeClr val="tx1"/>
                </a:solidFill>
              </a:rPr>
              <a:t> – Burpees </a:t>
            </a:r>
          </a:p>
        </p:txBody>
      </p:sp>
      <p:sp>
        <p:nvSpPr>
          <p:cNvPr id="7" name="Text Box 30"/>
          <p:cNvSpPr txBox="1">
            <a:spLocks noChangeArrowheads="1"/>
          </p:cNvSpPr>
          <p:nvPr/>
        </p:nvSpPr>
        <p:spPr bwMode="auto">
          <a:xfrm>
            <a:off x="352697" y="1639386"/>
            <a:ext cx="11299372" cy="13285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1. For this challenge you need an empty floor space and a positive mind set as this challenge is a killer!</a:t>
            </a:r>
          </a:p>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2. Your challenge is to see how many burpees you can do in 1 minute.</a:t>
            </a:r>
          </a:p>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3. You must do a complete burpee (shown below)  for it to count as 1. No cheating!</a:t>
            </a:r>
            <a:endParaRPr lang="en-GB" sz="2000" b="1" dirty="0">
              <a:solidFill>
                <a:srgbClr val="002060"/>
              </a:solidFill>
              <a:effectLst/>
              <a:latin typeface="+mj-lt"/>
              <a:ea typeface="Calibri" panose="020F0502020204030204" pitchFamily="34" charset="0"/>
              <a:cs typeface="Calibri" panose="020F0502020204030204" pitchFamily="34" charset="0"/>
            </a:endParaRPr>
          </a:p>
        </p:txBody>
      </p:sp>
      <p:sp>
        <p:nvSpPr>
          <p:cNvPr id="8" name="Text Box 30"/>
          <p:cNvSpPr txBox="1">
            <a:spLocks noChangeArrowheads="1"/>
          </p:cNvSpPr>
          <p:nvPr/>
        </p:nvSpPr>
        <p:spPr bwMode="auto">
          <a:xfrm>
            <a:off x="352697" y="2847201"/>
            <a:ext cx="3879669" cy="3710353"/>
          </a:xfrm>
          <a:prstGeom prst="rect">
            <a:avLst/>
          </a:prstGeom>
          <a:solidFill>
            <a:schemeClr val="accent2">
              <a:lumMod val="40000"/>
              <a:lumOff val="60000"/>
            </a:schemeClr>
          </a:solidFill>
          <a:ln>
            <a:solidFill>
              <a:schemeClr val="accent1"/>
            </a:solidFill>
          </a:ln>
          <a:effectLst/>
        </p:spPr>
        <p:txBody>
          <a:bodyPr rot="0" vert="horz" wrap="square" lIns="36576" tIns="36576" rIns="36576" bIns="36576" anchor="t" anchorCtr="0" upright="1">
            <a:noAutofit/>
          </a:bodyPr>
          <a:lstStyle/>
          <a:p>
            <a:pPr algn="ctr">
              <a:lnSpc>
                <a:spcPct val="107000"/>
              </a:lnSpc>
              <a:spcAft>
                <a:spcPts val="800"/>
              </a:spcAft>
            </a:pPr>
            <a:r>
              <a:rPr lang="en-GB" sz="2000" b="1" u="sng" dirty="0">
                <a:solidFill>
                  <a:srgbClr val="0070C0"/>
                </a:solidFill>
                <a:latin typeface="+mj-lt"/>
                <a:ea typeface="Calibri" panose="020F0502020204030204" pitchFamily="34" charset="0"/>
                <a:cs typeface="Calibri" panose="020F0502020204030204" pitchFamily="34" charset="0"/>
              </a:rPr>
              <a:t>TECHNIQUE</a:t>
            </a:r>
          </a:p>
          <a:p>
            <a:pPr>
              <a:lnSpc>
                <a:spcPct val="107000"/>
              </a:lnSpc>
              <a:spcAft>
                <a:spcPts val="800"/>
              </a:spcAft>
            </a:pPr>
            <a:br>
              <a:rPr lang="en-GB" sz="1400" b="1" dirty="0">
                <a:solidFill>
                  <a:srgbClr val="0070C0"/>
                </a:solidFill>
                <a:effectLst/>
                <a:latin typeface="+mj-lt"/>
                <a:ea typeface="Calibri" panose="020F0502020204030204" pitchFamily="34" charset="0"/>
                <a:cs typeface="Times New Roman" panose="02020603050405020304" pitchFamily="18" charset="0"/>
              </a:rPr>
            </a:br>
            <a:r>
              <a:rPr lang="en-GB" sz="2000" b="1" dirty="0">
                <a:solidFill>
                  <a:srgbClr val="0070C0"/>
                </a:solidFill>
                <a:latin typeface="+mj-lt"/>
                <a:ea typeface="Calibri" panose="020F0502020204030204" pitchFamily="34" charset="0"/>
                <a:cs typeface="Times New Roman" panose="02020603050405020304" pitchFamily="18" charset="0"/>
              </a:rPr>
              <a:t>1. Start standing up (c)</a:t>
            </a:r>
          </a:p>
          <a:p>
            <a:pPr>
              <a:lnSpc>
                <a:spcPct val="107000"/>
              </a:lnSpc>
              <a:spcAft>
                <a:spcPts val="800"/>
              </a:spcAft>
            </a:pPr>
            <a:r>
              <a:rPr lang="en-GB" sz="2000" b="1" dirty="0">
                <a:solidFill>
                  <a:srgbClr val="0070C0"/>
                </a:solidFill>
                <a:effectLst/>
                <a:latin typeface="+mj-lt"/>
                <a:ea typeface="Calibri" panose="020F0502020204030204" pitchFamily="34" charset="0"/>
                <a:cs typeface="Times New Roman" panose="02020603050405020304" pitchFamily="18" charset="0"/>
              </a:rPr>
              <a:t>2. Jump down to the floor in a tuck position (B)</a:t>
            </a:r>
          </a:p>
          <a:p>
            <a:pPr>
              <a:lnSpc>
                <a:spcPct val="107000"/>
              </a:lnSpc>
              <a:spcAft>
                <a:spcPts val="800"/>
              </a:spcAft>
            </a:pPr>
            <a:r>
              <a:rPr lang="en-GB" sz="2000" b="1" dirty="0">
                <a:solidFill>
                  <a:srgbClr val="0070C0"/>
                </a:solidFill>
                <a:latin typeface="+mj-lt"/>
                <a:ea typeface="Calibri" panose="020F0502020204030204" pitchFamily="34" charset="0"/>
                <a:cs typeface="Times New Roman" panose="02020603050405020304" pitchFamily="18" charset="0"/>
              </a:rPr>
              <a:t>3. Kick your legs out into a press up position (A)</a:t>
            </a:r>
          </a:p>
          <a:p>
            <a:pPr>
              <a:lnSpc>
                <a:spcPct val="107000"/>
              </a:lnSpc>
              <a:spcAft>
                <a:spcPts val="800"/>
              </a:spcAft>
            </a:pPr>
            <a:r>
              <a:rPr lang="en-GB" sz="2000" b="1" dirty="0">
                <a:solidFill>
                  <a:srgbClr val="0070C0"/>
                </a:solidFill>
                <a:effectLst/>
                <a:latin typeface="+mj-lt"/>
                <a:ea typeface="Calibri" panose="020F0502020204030204" pitchFamily="34" charset="0"/>
                <a:cs typeface="Times New Roman" panose="02020603050405020304" pitchFamily="18" charset="0"/>
              </a:rPr>
              <a:t>4. Bring your legs back into a tuck position (B)</a:t>
            </a:r>
          </a:p>
          <a:p>
            <a:pPr>
              <a:lnSpc>
                <a:spcPct val="107000"/>
              </a:lnSpc>
              <a:spcAft>
                <a:spcPts val="800"/>
              </a:spcAft>
            </a:pPr>
            <a:r>
              <a:rPr lang="en-GB" sz="2000" b="1" dirty="0">
                <a:solidFill>
                  <a:srgbClr val="0070C0"/>
                </a:solidFill>
                <a:latin typeface="+mj-lt"/>
                <a:ea typeface="Calibri" panose="020F0502020204030204" pitchFamily="34" charset="0"/>
                <a:cs typeface="Times New Roman" panose="02020603050405020304" pitchFamily="18" charset="0"/>
              </a:rPr>
              <a:t>5. Jump up and start again (C)</a:t>
            </a:r>
            <a:endParaRPr lang="en-GB" sz="2000" b="1" dirty="0">
              <a:solidFill>
                <a:srgbClr val="0070C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ight Arrow 2"/>
          <p:cNvSpPr/>
          <p:nvPr/>
        </p:nvSpPr>
        <p:spPr>
          <a:xfrm>
            <a:off x="3317966" y="4228507"/>
            <a:ext cx="1129842" cy="5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loud 14"/>
          <p:cNvSpPr/>
          <p:nvPr/>
        </p:nvSpPr>
        <p:spPr>
          <a:xfrm>
            <a:off x="9462052" y="4448979"/>
            <a:ext cx="2557954" cy="2208104"/>
          </a:xfrm>
          <a:prstGeom prst="cloud">
            <a:avLst/>
          </a:prstGeom>
          <a:solidFill>
            <a:srgbClr val="CC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alibri" panose="020F0502020204030204" pitchFamily="34" charset="0"/>
                <a:cs typeface="Calibri" panose="020F0502020204030204" pitchFamily="34" charset="0"/>
              </a:rPr>
              <a:t>Click the link on Slide 4 to upload your score to the PE department!</a:t>
            </a:r>
          </a:p>
        </p:txBody>
      </p:sp>
      <p:pic>
        <p:nvPicPr>
          <p:cNvPr id="6146" name="Picture 2" descr="Burpees"/>
          <p:cNvPicPr>
            <a:picLocks noChangeAspect="1" noChangeArrowheads="1"/>
          </p:cNvPicPr>
          <p:nvPr/>
        </p:nvPicPr>
        <p:blipFill>
          <a:blip r:embed="rId2" cstate="print"/>
          <a:srcRect/>
          <a:stretch>
            <a:fillRect/>
          </a:stretch>
        </p:blipFill>
        <p:spPr bwMode="auto">
          <a:xfrm>
            <a:off x="4920081" y="3152274"/>
            <a:ext cx="3705726" cy="3705726"/>
          </a:xfrm>
          <a:prstGeom prst="rect">
            <a:avLst/>
          </a:prstGeom>
          <a:noFill/>
        </p:spPr>
      </p:pic>
      <p:pic>
        <p:nvPicPr>
          <p:cNvPr id="10" name="Picture 1">
            <a:extLst>
              <a:ext uri="{FF2B5EF4-FFF2-40B4-BE49-F238E27FC236}">
                <a16:creationId xmlns:a16="http://schemas.microsoft.com/office/drawing/2014/main" id="{C8E964E5-471C-4AB1-B030-17FD11D3232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
            <a:ext cx="1660358" cy="166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39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283028"/>
            <a:ext cx="11848012" cy="1356360"/>
          </a:xfrm>
          <a:solidFill>
            <a:srgbClr val="00B0F0"/>
          </a:solidFill>
          <a:ln>
            <a:solidFill>
              <a:schemeClr val="accent1"/>
            </a:solidFill>
          </a:ln>
        </p:spPr>
        <p:txBody>
          <a:bodyPr/>
          <a:lstStyle/>
          <a:p>
            <a:pPr algn="ctr"/>
            <a:r>
              <a:rPr lang="en-GB" b="1" dirty="0">
                <a:solidFill>
                  <a:schemeClr val="tx1"/>
                </a:solidFill>
              </a:rPr>
              <a:t>Challenge 7 – Standing Long Jump</a:t>
            </a:r>
          </a:p>
        </p:txBody>
      </p:sp>
      <p:sp>
        <p:nvSpPr>
          <p:cNvPr id="7" name="Text Box 30"/>
          <p:cNvSpPr txBox="1">
            <a:spLocks noChangeArrowheads="1"/>
          </p:cNvSpPr>
          <p:nvPr/>
        </p:nvSpPr>
        <p:spPr bwMode="auto">
          <a:xfrm>
            <a:off x="352697" y="1639386"/>
            <a:ext cx="11299372" cy="19267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1. </a:t>
            </a:r>
            <a:r>
              <a:rPr lang="en-GB" sz="2000" b="1" dirty="0">
                <a:solidFill>
                  <a:srgbClr val="002060"/>
                </a:solidFill>
                <a:effectLst/>
                <a:latin typeface="+mj-lt"/>
                <a:ea typeface="Calibri" panose="020F0502020204030204" pitchFamily="34" charset="0"/>
                <a:cs typeface="Times New Roman" panose="02020603050405020304" pitchFamily="18" charset="0"/>
              </a:rPr>
              <a:t>Find a tape measure and set it up anywhere in your house or garden (as seen below in the photo)</a:t>
            </a:r>
          </a:p>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2. Create a start line. This could be a line of string, shoe, towel or item of clothing etc</a:t>
            </a:r>
            <a:endParaRPr lang="en-GB" sz="2000" b="1" dirty="0">
              <a:solidFill>
                <a:srgbClr val="00206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3</a:t>
            </a:r>
            <a:r>
              <a:rPr lang="en-GB" sz="2000" b="1" dirty="0">
                <a:solidFill>
                  <a:srgbClr val="002060"/>
                </a:solidFill>
                <a:latin typeface="+mj-lt"/>
                <a:ea typeface="Calibri" panose="020F0502020204030204" pitchFamily="34" charset="0"/>
                <a:cs typeface="Calibri" panose="020F0502020204030204" pitchFamily="34" charset="0"/>
              </a:rPr>
              <a:t>. </a:t>
            </a:r>
            <a:r>
              <a:rPr lang="en-GB" sz="2000" b="1" dirty="0">
                <a:solidFill>
                  <a:srgbClr val="002060"/>
                </a:solidFill>
                <a:latin typeface="+mj-lt"/>
                <a:cs typeface="Calibri" panose="020F0502020204030204" pitchFamily="34" charset="0"/>
              </a:rPr>
              <a:t>You have </a:t>
            </a:r>
            <a:r>
              <a:rPr lang="en-GB" sz="2400" b="1" dirty="0">
                <a:solidFill>
                  <a:srgbClr val="0070C0"/>
                </a:solidFill>
                <a:latin typeface="+mj-lt"/>
                <a:cs typeface="Calibri" panose="020F0502020204030204" pitchFamily="34" charset="0"/>
              </a:rPr>
              <a:t>three</a:t>
            </a:r>
            <a:r>
              <a:rPr lang="en-GB" sz="2000" b="1" dirty="0">
                <a:solidFill>
                  <a:srgbClr val="002060"/>
                </a:solidFill>
                <a:latin typeface="+mj-lt"/>
                <a:cs typeface="Calibri" panose="020F0502020204030204" pitchFamily="34" charset="0"/>
              </a:rPr>
              <a:t> attempts to see how far you can perform a </a:t>
            </a:r>
            <a:r>
              <a:rPr lang="en-GB" sz="2000" b="1" dirty="0">
                <a:solidFill>
                  <a:srgbClr val="0070C0"/>
                </a:solidFill>
                <a:latin typeface="+mj-lt"/>
                <a:cs typeface="Calibri" panose="020F0502020204030204" pitchFamily="34" charset="0"/>
              </a:rPr>
              <a:t>STANDING</a:t>
            </a:r>
            <a:r>
              <a:rPr lang="en-GB" sz="2000" b="1" dirty="0">
                <a:solidFill>
                  <a:srgbClr val="002060"/>
                </a:solidFill>
                <a:latin typeface="+mj-lt"/>
                <a:cs typeface="Calibri" panose="020F0502020204030204" pitchFamily="34" charset="0"/>
              </a:rPr>
              <a:t> long jump </a:t>
            </a:r>
          </a:p>
          <a:p>
            <a:pPr>
              <a:lnSpc>
                <a:spcPct val="107000"/>
              </a:lnSpc>
              <a:spcAft>
                <a:spcPts val="800"/>
              </a:spcAft>
            </a:pPr>
            <a:r>
              <a:rPr lang="en-GB" sz="2000" b="1" dirty="0">
                <a:solidFill>
                  <a:srgbClr val="002060"/>
                </a:solidFill>
                <a:latin typeface="+mj-lt"/>
                <a:cs typeface="Calibri" panose="020F0502020204030204" pitchFamily="34" charset="0"/>
              </a:rPr>
              <a:t>then upload your </a:t>
            </a:r>
            <a:r>
              <a:rPr lang="en-GB" sz="2400" b="1" dirty="0">
                <a:solidFill>
                  <a:srgbClr val="0070C0"/>
                </a:solidFill>
                <a:latin typeface="+mj-lt"/>
                <a:cs typeface="Calibri" panose="020F0502020204030204" pitchFamily="34" charset="0"/>
              </a:rPr>
              <a:t>best</a:t>
            </a:r>
            <a:r>
              <a:rPr lang="en-GB" sz="2000" b="1" dirty="0">
                <a:solidFill>
                  <a:srgbClr val="002060"/>
                </a:solidFill>
                <a:latin typeface="+mj-lt"/>
                <a:cs typeface="Calibri" panose="020F0502020204030204" pitchFamily="34" charset="0"/>
              </a:rPr>
              <a:t> score.</a:t>
            </a: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 Box 30"/>
          <p:cNvSpPr txBox="1">
            <a:spLocks noChangeArrowheads="1"/>
          </p:cNvSpPr>
          <p:nvPr/>
        </p:nvSpPr>
        <p:spPr bwMode="auto">
          <a:xfrm>
            <a:off x="352697" y="3540034"/>
            <a:ext cx="3879669" cy="2926080"/>
          </a:xfrm>
          <a:prstGeom prst="rect">
            <a:avLst/>
          </a:prstGeom>
          <a:solidFill>
            <a:schemeClr val="accent2">
              <a:lumMod val="40000"/>
              <a:lumOff val="60000"/>
            </a:schemeClr>
          </a:solidFill>
          <a:ln>
            <a:solidFill>
              <a:schemeClr val="accent1"/>
            </a:solidFill>
          </a:ln>
          <a:effectLst/>
        </p:spPr>
        <p:txBody>
          <a:bodyPr rot="0" vert="horz" wrap="square" lIns="36576" tIns="36576" rIns="36576" bIns="36576" anchor="t" anchorCtr="0" upright="1">
            <a:noAutofit/>
          </a:bodyPr>
          <a:lstStyle/>
          <a:p>
            <a:pPr algn="ctr">
              <a:lnSpc>
                <a:spcPct val="107000"/>
              </a:lnSpc>
              <a:spcAft>
                <a:spcPts val="800"/>
              </a:spcAft>
            </a:pPr>
            <a:r>
              <a:rPr lang="en-GB" sz="2000" b="1" u="sng" dirty="0">
                <a:solidFill>
                  <a:srgbClr val="0070C0"/>
                </a:solidFill>
                <a:latin typeface="+mj-lt"/>
                <a:ea typeface="Calibri" panose="020F0502020204030204" pitchFamily="34" charset="0"/>
                <a:cs typeface="Calibri" panose="020F0502020204030204" pitchFamily="34" charset="0"/>
              </a:rPr>
              <a:t>TECHNIQUE</a:t>
            </a:r>
          </a:p>
          <a:p>
            <a:pPr>
              <a:lnSpc>
                <a:spcPct val="107000"/>
              </a:lnSpc>
              <a:spcAft>
                <a:spcPts val="800"/>
              </a:spcAft>
            </a:pPr>
            <a:br>
              <a:rPr lang="en-GB" sz="1400" b="1" dirty="0">
                <a:solidFill>
                  <a:srgbClr val="FFC000"/>
                </a:solidFill>
                <a:effectLst/>
                <a:latin typeface="+mj-lt"/>
                <a:ea typeface="Calibri" panose="020F0502020204030204" pitchFamily="34" charset="0"/>
                <a:cs typeface="Times New Roman" panose="02020603050405020304" pitchFamily="18" charset="0"/>
              </a:rPr>
            </a:br>
            <a:r>
              <a:rPr lang="en-GB" b="1" dirty="0">
                <a:solidFill>
                  <a:srgbClr val="0070C0"/>
                </a:solidFill>
                <a:latin typeface="+mj-lt"/>
                <a:ea typeface="Calibri" panose="020F0502020204030204" pitchFamily="34" charset="0"/>
                <a:cs typeface="Times New Roman" panose="02020603050405020304" pitchFamily="18" charset="0"/>
              </a:rPr>
              <a:t>1. Stand with both feet shoulder width apart, parallel to the start line. </a:t>
            </a:r>
          </a:p>
          <a:p>
            <a:pPr>
              <a:lnSpc>
                <a:spcPct val="107000"/>
              </a:lnSpc>
              <a:spcAft>
                <a:spcPts val="800"/>
              </a:spcAft>
            </a:pPr>
            <a:r>
              <a:rPr lang="en-GB" b="1" dirty="0">
                <a:solidFill>
                  <a:srgbClr val="0070C0"/>
                </a:solidFill>
                <a:effectLst/>
                <a:latin typeface="+mj-lt"/>
                <a:ea typeface="Calibri" panose="020F0502020204030204" pitchFamily="34" charset="0"/>
                <a:cs typeface="Times New Roman" panose="02020603050405020304" pitchFamily="18" charset="0"/>
              </a:rPr>
              <a:t>2. Squat deeply and swing your arms backwards.</a:t>
            </a:r>
          </a:p>
          <a:p>
            <a:pPr>
              <a:lnSpc>
                <a:spcPct val="107000"/>
              </a:lnSpc>
              <a:spcAft>
                <a:spcPts val="800"/>
              </a:spcAft>
            </a:pPr>
            <a:r>
              <a:rPr lang="en-GB" b="1" dirty="0">
                <a:solidFill>
                  <a:srgbClr val="0070C0"/>
                </a:solidFill>
                <a:latin typeface="+mj-lt"/>
                <a:ea typeface="Calibri" panose="020F0502020204030204" pitchFamily="34" charset="0"/>
                <a:cs typeface="Times New Roman" panose="02020603050405020304" pitchFamily="18" charset="0"/>
              </a:rPr>
              <a:t>3. Jump from 2 feet and land on 2 feet.</a:t>
            </a:r>
          </a:p>
          <a:p>
            <a:pPr>
              <a:lnSpc>
                <a:spcPct val="107000"/>
              </a:lnSpc>
              <a:spcAft>
                <a:spcPts val="800"/>
              </a:spcAft>
            </a:pPr>
            <a:r>
              <a:rPr lang="en-GB" b="1" dirty="0">
                <a:solidFill>
                  <a:srgbClr val="0070C0"/>
                </a:solidFill>
                <a:latin typeface="+mj-lt"/>
                <a:ea typeface="Calibri" panose="020F0502020204030204" pitchFamily="34" charset="0"/>
                <a:cs typeface="Times New Roman" panose="02020603050405020304" pitchFamily="18" charset="0"/>
              </a:rPr>
              <a:t>4. Measure from behind your heal.</a:t>
            </a: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IMG_7667[3171]"/>
          <p:cNvPicPr/>
          <p:nvPr/>
        </p:nvPicPr>
        <p:blipFill>
          <a:blip r:embed="rId2" cstate="print">
            <a:extLst>
              <a:ext uri="{28A0092B-C50C-407E-A947-70E740481C1C}">
                <a14:useLocalDpi xmlns:a14="http://schemas.microsoft.com/office/drawing/2010/main" val="0"/>
              </a:ext>
            </a:extLst>
          </a:blip>
          <a:srcRect l="17172" t="21751"/>
          <a:stretch>
            <a:fillRect/>
          </a:stretch>
        </p:blipFill>
        <p:spPr bwMode="auto">
          <a:xfrm>
            <a:off x="9461319" y="2182968"/>
            <a:ext cx="2190750" cy="1552575"/>
          </a:xfrm>
          <a:prstGeom prst="rect">
            <a:avLst/>
          </a:prstGeom>
          <a:noFill/>
          <a:ln>
            <a:noFill/>
          </a:ln>
          <a:effectLst/>
        </p:spPr>
      </p:pic>
      <p:sp>
        <p:nvSpPr>
          <p:cNvPr id="3" name="Right Arrow 2"/>
          <p:cNvSpPr/>
          <p:nvPr/>
        </p:nvSpPr>
        <p:spPr>
          <a:xfrm>
            <a:off x="3389810" y="4405770"/>
            <a:ext cx="1345475" cy="5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loud 9"/>
          <p:cNvSpPr/>
          <p:nvPr/>
        </p:nvSpPr>
        <p:spPr>
          <a:xfrm>
            <a:off x="9356035" y="4527838"/>
            <a:ext cx="2494197" cy="2129245"/>
          </a:xfrm>
          <a:prstGeom prst="cloud">
            <a:avLst/>
          </a:prstGeom>
          <a:solidFill>
            <a:srgbClr val="CC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alibri" panose="020F0502020204030204" pitchFamily="34" charset="0"/>
                <a:cs typeface="Calibri" panose="020F0502020204030204" pitchFamily="34" charset="0"/>
              </a:rPr>
              <a:t>Click the link on Slide 4 to upload your score to the PE department!</a:t>
            </a:r>
          </a:p>
        </p:txBody>
      </p:sp>
      <p:pic>
        <p:nvPicPr>
          <p:cNvPr id="5122" name="Picture 2" descr="Jump clipart standing long jump, Picture #2869781 jump clipart ..."/>
          <p:cNvPicPr>
            <a:picLocks noChangeAspect="1" noChangeArrowheads="1"/>
          </p:cNvPicPr>
          <p:nvPr/>
        </p:nvPicPr>
        <p:blipFill>
          <a:blip r:embed="rId3" cstate="print"/>
          <a:srcRect/>
          <a:stretch>
            <a:fillRect/>
          </a:stretch>
        </p:blipFill>
        <p:spPr bwMode="auto">
          <a:xfrm>
            <a:off x="4799765" y="3719395"/>
            <a:ext cx="4392361" cy="2364072"/>
          </a:xfrm>
          <a:prstGeom prst="rect">
            <a:avLst/>
          </a:prstGeom>
          <a:noFill/>
        </p:spPr>
      </p:pic>
      <p:pic>
        <p:nvPicPr>
          <p:cNvPr id="12" name="Picture 1">
            <a:extLst>
              <a:ext uri="{FF2B5EF4-FFF2-40B4-BE49-F238E27FC236}">
                <a16:creationId xmlns:a16="http://schemas.microsoft.com/office/drawing/2014/main" id="{C8E964E5-471C-4AB1-B030-17FD11D3232E}"/>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
            <a:ext cx="1660358" cy="166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66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283028"/>
            <a:ext cx="11848012" cy="1356360"/>
          </a:xfrm>
          <a:solidFill>
            <a:srgbClr val="00B0F0"/>
          </a:solidFill>
          <a:ln>
            <a:solidFill>
              <a:schemeClr val="accent1"/>
            </a:solidFill>
          </a:ln>
        </p:spPr>
        <p:txBody>
          <a:bodyPr/>
          <a:lstStyle/>
          <a:p>
            <a:pPr algn="ctr"/>
            <a:r>
              <a:rPr lang="en-GB" b="1" dirty="0">
                <a:solidFill>
                  <a:schemeClr val="tx1"/>
                </a:solidFill>
              </a:rPr>
              <a:t>Challenge 8 – Stork Stand Balance Test</a:t>
            </a:r>
          </a:p>
        </p:txBody>
      </p:sp>
      <p:sp>
        <p:nvSpPr>
          <p:cNvPr id="7" name="Text Box 30"/>
          <p:cNvSpPr txBox="1">
            <a:spLocks noChangeArrowheads="1"/>
          </p:cNvSpPr>
          <p:nvPr/>
        </p:nvSpPr>
        <p:spPr bwMode="auto">
          <a:xfrm>
            <a:off x="352697" y="1639386"/>
            <a:ext cx="11299372" cy="19267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ct val="107000"/>
              </a:lnSpc>
              <a:spcAft>
                <a:spcPts val="800"/>
              </a:spcAft>
            </a:pPr>
            <a:br>
              <a:rPr lang="en-GB" sz="1400" b="1" dirty="0">
                <a:solidFill>
                  <a:srgbClr val="FFC000"/>
                </a:solidFill>
                <a:effectLst/>
                <a:latin typeface="+mj-lt"/>
                <a:ea typeface="Calibri" panose="020F0502020204030204" pitchFamily="34" charset="0"/>
                <a:cs typeface="Times New Roman" panose="02020603050405020304" pitchFamily="18" charset="0"/>
              </a:rPr>
            </a:br>
            <a:r>
              <a:rPr lang="en-GB" sz="2000" b="1" dirty="0">
                <a:solidFill>
                  <a:srgbClr val="002060"/>
                </a:solidFill>
                <a:latin typeface="+mj-lt"/>
                <a:ea typeface="Calibri" panose="020F0502020204030204" pitchFamily="34" charset="0"/>
                <a:cs typeface="Times New Roman" panose="02020603050405020304" pitchFamily="18" charset="0"/>
              </a:rPr>
              <a:t>1. Create </a:t>
            </a:r>
            <a:r>
              <a:rPr lang="en-GB" sz="2000" b="1" dirty="0">
                <a:solidFill>
                  <a:srgbClr val="002060"/>
                </a:solidFill>
                <a:latin typeface="+mj-lt"/>
                <a:ea typeface="Calibri" panose="020F0502020204030204" pitchFamily="34" charset="0"/>
                <a:cs typeface="Calibri" panose="020F0502020204030204" pitchFamily="34" charset="0"/>
              </a:rPr>
              <a:t>the Stork Stand balance position shown below</a:t>
            </a:r>
          </a:p>
          <a:p>
            <a:pPr>
              <a:lnSpc>
                <a:spcPct val="107000"/>
              </a:lnSpc>
              <a:spcAft>
                <a:spcPts val="800"/>
              </a:spcAft>
            </a:pPr>
            <a:r>
              <a:rPr lang="en-GB" sz="2000" b="1" dirty="0">
                <a:solidFill>
                  <a:srgbClr val="002060"/>
                </a:solidFill>
                <a:latin typeface="+mj-lt"/>
                <a:cs typeface="Calibri" panose="020F0502020204030204" pitchFamily="34" charset="0"/>
              </a:rPr>
              <a:t>2. Time how long you can maintain this position until you become imbalanced and fall over</a:t>
            </a:r>
          </a:p>
          <a:p>
            <a:pPr>
              <a:lnSpc>
                <a:spcPct val="107000"/>
              </a:lnSpc>
              <a:spcAft>
                <a:spcPts val="800"/>
              </a:spcAft>
            </a:pPr>
            <a:r>
              <a:rPr lang="en-GB" sz="2000" b="1" dirty="0">
                <a:solidFill>
                  <a:srgbClr val="002060"/>
                </a:solidFill>
                <a:latin typeface="+mj-lt"/>
                <a:cs typeface="Calibri" panose="020F0502020204030204" pitchFamily="34" charset="0"/>
              </a:rPr>
              <a:t>3. Whatever time you get to, will be your score.</a:t>
            </a:r>
          </a:p>
        </p:txBody>
      </p:sp>
      <p:sp>
        <p:nvSpPr>
          <p:cNvPr id="8" name="Text Box 30"/>
          <p:cNvSpPr txBox="1">
            <a:spLocks noChangeArrowheads="1"/>
          </p:cNvSpPr>
          <p:nvPr/>
        </p:nvSpPr>
        <p:spPr bwMode="auto">
          <a:xfrm>
            <a:off x="352697" y="3540034"/>
            <a:ext cx="3879669" cy="2926080"/>
          </a:xfrm>
          <a:prstGeom prst="rect">
            <a:avLst/>
          </a:prstGeom>
          <a:solidFill>
            <a:schemeClr val="accent2">
              <a:lumMod val="40000"/>
              <a:lumOff val="60000"/>
            </a:schemeClr>
          </a:solidFill>
          <a:ln>
            <a:solidFill>
              <a:schemeClr val="accent1"/>
            </a:solidFill>
          </a:ln>
          <a:effectLst/>
        </p:spPr>
        <p:txBody>
          <a:bodyPr rot="0" vert="horz" wrap="square" lIns="36576" tIns="36576" rIns="36576" bIns="36576" anchor="t" anchorCtr="0" upright="1">
            <a:noAutofit/>
          </a:bodyPr>
          <a:lstStyle/>
          <a:p>
            <a:pPr algn="ctr">
              <a:lnSpc>
                <a:spcPct val="107000"/>
              </a:lnSpc>
              <a:spcAft>
                <a:spcPts val="800"/>
              </a:spcAft>
            </a:pPr>
            <a:r>
              <a:rPr lang="en-GB" sz="2000" b="1" u="sng" dirty="0">
                <a:solidFill>
                  <a:srgbClr val="0070C0"/>
                </a:solidFill>
                <a:latin typeface="+mj-lt"/>
                <a:ea typeface="Calibri" panose="020F0502020204030204" pitchFamily="34" charset="0"/>
                <a:cs typeface="Calibri" panose="020F0502020204030204" pitchFamily="34" charset="0"/>
              </a:rPr>
              <a:t>TECHNIQUE</a:t>
            </a:r>
          </a:p>
          <a:p>
            <a:pPr>
              <a:lnSpc>
                <a:spcPct val="107000"/>
              </a:lnSpc>
              <a:spcAft>
                <a:spcPts val="800"/>
              </a:spcAft>
            </a:pPr>
            <a:br>
              <a:rPr lang="en-GB" sz="2000" b="1" dirty="0">
                <a:solidFill>
                  <a:srgbClr val="0070C0"/>
                </a:solidFill>
                <a:effectLst/>
                <a:latin typeface="+mj-lt"/>
                <a:ea typeface="Calibri" panose="020F0502020204030204" pitchFamily="34" charset="0"/>
                <a:cs typeface="Times New Roman" panose="02020603050405020304" pitchFamily="18" charset="0"/>
              </a:rPr>
            </a:br>
            <a:r>
              <a:rPr lang="en-GB" sz="2000" b="1" dirty="0">
                <a:solidFill>
                  <a:srgbClr val="0070C0"/>
                </a:solidFill>
                <a:latin typeface="+mj-lt"/>
                <a:ea typeface="Calibri" panose="020F0502020204030204" pitchFamily="34" charset="0"/>
                <a:cs typeface="Times New Roman" panose="02020603050405020304" pitchFamily="18" charset="0"/>
              </a:rPr>
              <a:t>1. Stand with hands on hips</a:t>
            </a:r>
          </a:p>
          <a:p>
            <a:pPr>
              <a:lnSpc>
                <a:spcPct val="107000"/>
              </a:lnSpc>
              <a:spcAft>
                <a:spcPts val="800"/>
              </a:spcAft>
            </a:pPr>
            <a:r>
              <a:rPr lang="en-GB" sz="2000" b="1" dirty="0">
                <a:solidFill>
                  <a:srgbClr val="0070C0"/>
                </a:solidFill>
                <a:latin typeface="+mj-lt"/>
                <a:ea typeface="Calibri" panose="020F0502020204030204" pitchFamily="34" charset="0"/>
                <a:cs typeface="Times New Roman" panose="02020603050405020304" pitchFamily="18" charset="0"/>
              </a:rPr>
              <a:t>2. Place the sole of one foot against the side of the kneecap on the other leg</a:t>
            </a:r>
          </a:p>
          <a:p>
            <a:pPr>
              <a:lnSpc>
                <a:spcPct val="107000"/>
              </a:lnSpc>
              <a:spcAft>
                <a:spcPts val="800"/>
              </a:spcAft>
            </a:pPr>
            <a:r>
              <a:rPr lang="en-GB" sz="2000" b="1" dirty="0">
                <a:solidFill>
                  <a:srgbClr val="0070C0"/>
                </a:solidFill>
                <a:latin typeface="+mj-lt"/>
                <a:ea typeface="Calibri" panose="020F0502020204030204" pitchFamily="34" charset="0"/>
                <a:cs typeface="Times New Roman" panose="02020603050405020304" pitchFamily="18" charset="0"/>
              </a:rPr>
              <a:t>3. Look straight ahead and focus on one point</a:t>
            </a: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ight Arrow 2"/>
          <p:cNvSpPr/>
          <p:nvPr/>
        </p:nvSpPr>
        <p:spPr>
          <a:xfrm>
            <a:off x="3559628" y="4121975"/>
            <a:ext cx="1345475" cy="5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loud 13"/>
          <p:cNvSpPr/>
          <p:nvPr/>
        </p:nvSpPr>
        <p:spPr>
          <a:xfrm>
            <a:off x="9303026" y="4689566"/>
            <a:ext cx="2547206" cy="1967517"/>
          </a:xfrm>
          <a:prstGeom prst="cloud">
            <a:avLst/>
          </a:prstGeom>
          <a:solidFill>
            <a:srgbClr val="CC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alibri" panose="020F0502020204030204" pitchFamily="34" charset="0"/>
                <a:cs typeface="Calibri" panose="020F0502020204030204" pitchFamily="34" charset="0"/>
              </a:rPr>
              <a:t>Click the link on Slide 4 to upload your score to the PE department!</a:t>
            </a:r>
          </a:p>
        </p:txBody>
      </p:sp>
      <p:pic>
        <p:nvPicPr>
          <p:cNvPr id="4098" name="Picture 2" descr="40 Balance standing one leg eyes closed - YouTube"/>
          <p:cNvPicPr>
            <a:picLocks noChangeAspect="1" noChangeArrowheads="1"/>
          </p:cNvPicPr>
          <p:nvPr/>
        </p:nvPicPr>
        <p:blipFill>
          <a:blip r:embed="rId2" cstate="print"/>
          <a:srcRect l="35237" t="10336" r="30816"/>
          <a:stretch>
            <a:fillRect/>
          </a:stretch>
        </p:blipFill>
        <p:spPr bwMode="auto">
          <a:xfrm>
            <a:off x="5510464" y="2639387"/>
            <a:ext cx="2839452" cy="4218614"/>
          </a:xfrm>
          <a:prstGeom prst="rect">
            <a:avLst/>
          </a:prstGeom>
          <a:noFill/>
        </p:spPr>
      </p:pic>
      <p:pic>
        <p:nvPicPr>
          <p:cNvPr id="11" name="Picture 1">
            <a:extLst>
              <a:ext uri="{FF2B5EF4-FFF2-40B4-BE49-F238E27FC236}">
                <a16:creationId xmlns:a16="http://schemas.microsoft.com/office/drawing/2014/main" id="{C8E964E5-471C-4AB1-B030-17FD11D3232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
            <a:ext cx="1660358" cy="166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30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hot Putt"/>
          <p:cNvPicPr>
            <a:picLocks noChangeAspect="1" noChangeArrowheads="1"/>
          </p:cNvPicPr>
          <p:nvPr/>
        </p:nvPicPr>
        <p:blipFill>
          <a:blip r:embed="rId2" cstate="print"/>
          <a:srcRect/>
          <a:stretch>
            <a:fillRect/>
          </a:stretch>
        </p:blipFill>
        <p:spPr bwMode="auto">
          <a:xfrm>
            <a:off x="4438817" y="3238765"/>
            <a:ext cx="5763962" cy="3619235"/>
          </a:xfrm>
          <a:prstGeom prst="rect">
            <a:avLst/>
          </a:prstGeom>
          <a:noFill/>
        </p:spPr>
      </p:pic>
      <p:sp>
        <p:nvSpPr>
          <p:cNvPr id="2" name="Title 1"/>
          <p:cNvSpPr>
            <a:spLocks noGrp="1"/>
          </p:cNvSpPr>
          <p:nvPr>
            <p:ph type="title"/>
          </p:nvPr>
        </p:nvSpPr>
        <p:spPr>
          <a:xfrm>
            <a:off x="1636295" y="283028"/>
            <a:ext cx="10446847" cy="1356360"/>
          </a:xfrm>
          <a:solidFill>
            <a:srgbClr val="00B0F0"/>
          </a:solidFill>
          <a:ln>
            <a:solidFill>
              <a:schemeClr val="accent1"/>
            </a:solidFill>
          </a:ln>
        </p:spPr>
        <p:txBody>
          <a:bodyPr/>
          <a:lstStyle/>
          <a:p>
            <a:pPr algn="ctr"/>
            <a:r>
              <a:rPr lang="en-GB" b="1" dirty="0">
                <a:solidFill>
                  <a:schemeClr val="tx1"/>
                </a:solidFill>
              </a:rPr>
              <a:t>Challenge 9 – Standing Shot Put</a:t>
            </a:r>
          </a:p>
        </p:txBody>
      </p:sp>
      <p:sp>
        <p:nvSpPr>
          <p:cNvPr id="7" name="Text Box 30"/>
          <p:cNvSpPr txBox="1">
            <a:spLocks noChangeArrowheads="1"/>
          </p:cNvSpPr>
          <p:nvPr/>
        </p:nvSpPr>
        <p:spPr bwMode="auto">
          <a:xfrm>
            <a:off x="352697" y="1639385"/>
            <a:ext cx="11299372" cy="22561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1. </a:t>
            </a:r>
            <a:r>
              <a:rPr lang="en-GB"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Find a tape measure and set it up anywhere in your house or garden (as seen below in the photo)</a:t>
            </a:r>
          </a:p>
          <a:p>
            <a:pPr>
              <a:lnSpc>
                <a:spcPct val="107000"/>
              </a:lnSpc>
              <a:spcAft>
                <a:spcPts val="800"/>
              </a:spcAft>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2. Create a start line. This could be a line of string, shoe, towel or item of clothing </a:t>
            </a:r>
          </a:p>
          <a:p>
            <a:pPr>
              <a:lnSpc>
                <a:spcPct val="107000"/>
              </a:lnSpc>
              <a:spcAft>
                <a:spcPts val="800"/>
              </a:spcAft>
            </a:pPr>
            <a:r>
              <a:rPr lang="en-GB"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 </a:t>
            </a: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Make your shot put – this could be a tennis ball or ball made out of socks</a:t>
            </a:r>
            <a:r>
              <a:rPr lang="en-GB" sz="20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2000" b="1" dirty="0">
                <a:solidFill>
                  <a:srgbClr val="002060"/>
                </a:solidFill>
                <a:latin typeface="Calibri" panose="020F0502020204030204" pitchFamily="34" charset="0"/>
                <a:cs typeface="Calibri" panose="020F0502020204030204" pitchFamily="34" charset="0"/>
              </a:rPr>
              <a:t>4. You have three attempts to see how far you can throw your shot put and then</a:t>
            </a:r>
          </a:p>
          <a:p>
            <a:pPr>
              <a:lnSpc>
                <a:spcPct val="107000"/>
              </a:lnSpc>
              <a:spcAft>
                <a:spcPts val="800"/>
              </a:spcAft>
            </a:pPr>
            <a:r>
              <a:rPr lang="en-GB" sz="2000" b="1" dirty="0">
                <a:solidFill>
                  <a:srgbClr val="002060"/>
                </a:solidFill>
                <a:latin typeface="Calibri" panose="020F0502020204030204" pitchFamily="34" charset="0"/>
                <a:cs typeface="Calibri" panose="020F0502020204030204" pitchFamily="34" charset="0"/>
              </a:rPr>
              <a:t>upload your best score.</a:t>
            </a: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 Box 30"/>
          <p:cNvSpPr txBox="1">
            <a:spLocks noChangeArrowheads="1"/>
          </p:cNvSpPr>
          <p:nvPr/>
        </p:nvSpPr>
        <p:spPr bwMode="auto">
          <a:xfrm>
            <a:off x="356509" y="3735542"/>
            <a:ext cx="4169725" cy="2771907"/>
          </a:xfrm>
          <a:prstGeom prst="rect">
            <a:avLst/>
          </a:prstGeom>
          <a:solidFill>
            <a:schemeClr val="accent2">
              <a:lumMod val="40000"/>
              <a:lumOff val="60000"/>
            </a:schemeClr>
          </a:solidFill>
          <a:ln>
            <a:solidFill>
              <a:schemeClr val="accent1"/>
            </a:solidFill>
          </a:ln>
          <a:effectLst/>
        </p:spPr>
        <p:txBody>
          <a:bodyPr rot="0" vert="horz" wrap="square" lIns="36576" tIns="36576" rIns="36576" bIns="36576" anchor="t" anchorCtr="0" upright="1">
            <a:noAutofit/>
          </a:bodyPr>
          <a:lstStyle/>
          <a:p>
            <a:pPr algn="ctr">
              <a:lnSpc>
                <a:spcPct val="107000"/>
              </a:lnSpc>
              <a:spcAft>
                <a:spcPts val="800"/>
              </a:spcAft>
            </a:pPr>
            <a:r>
              <a:rPr lang="en-GB" sz="2000" b="1" u="sng" dirty="0">
                <a:solidFill>
                  <a:srgbClr val="0070C0"/>
                </a:solidFill>
                <a:latin typeface="Calibri" panose="020F0502020204030204" pitchFamily="34" charset="0"/>
                <a:ea typeface="Calibri" panose="020F0502020204030204" pitchFamily="34" charset="0"/>
                <a:cs typeface="Calibri" panose="020F0502020204030204" pitchFamily="34" charset="0"/>
              </a:rPr>
              <a:t>TECHNIQUE</a:t>
            </a:r>
          </a:p>
          <a:p>
            <a:pPr>
              <a:lnSpc>
                <a:spcPct val="107000"/>
              </a:lnSpc>
              <a:spcAft>
                <a:spcPts val="800"/>
              </a:spcAft>
            </a:pPr>
            <a:r>
              <a:rPr lang="en-GB" sz="1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a:t>
            </a:r>
            <a:br>
              <a:rPr lang="en-GB"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 Stand sideways on</a:t>
            </a:r>
          </a:p>
          <a:p>
            <a:pPr>
              <a:lnSpc>
                <a:spcPct val="107000"/>
              </a:lnSpc>
              <a:spcAft>
                <a:spcPts val="800"/>
              </a:spcAft>
            </a:pP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 Chin, knee and toe all in line</a:t>
            </a:r>
          </a:p>
          <a:p>
            <a:pPr>
              <a:lnSpc>
                <a:spcPct val="107000"/>
              </a:lnSpc>
              <a:spcAft>
                <a:spcPts val="800"/>
              </a:spcAft>
            </a:pP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3. </a:t>
            </a:r>
            <a:r>
              <a:rPr lang="en-GB" sz="20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Pushing</a:t>
            </a: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action not a throwing action</a:t>
            </a:r>
          </a:p>
          <a:p>
            <a:pPr>
              <a:lnSpc>
                <a:spcPct val="107000"/>
              </a:lnSpc>
              <a:spcAft>
                <a:spcPts val="800"/>
              </a:spcAft>
            </a:pP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4. </a:t>
            </a:r>
            <a:r>
              <a:rPr lang="en-GB"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Transfer body weight from back to front</a:t>
            </a:r>
          </a:p>
          <a:p>
            <a:pPr>
              <a:lnSpc>
                <a:spcPct val="107000"/>
              </a:lnSpc>
              <a:spcAft>
                <a:spcPts val="800"/>
              </a:spcAft>
            </a:pP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5</a:t>
            </a:r>
            <a:r>
              <a:rPr lang="en-GB"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Measure from where the shot put FIRST lands.</a:t>
            </a: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ight Arrow 2"/>
          <p:cNvSpPr/>
          <p:nvPr/>
        </p:nvSpPr>
        <p:spPr>
          <a:xfrm>
            <a:off x="3389810" y="4405770"/>
            <a:ext cx="1345475" cy="5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loud 14"/>
          <p:cNvSpPr/>
          <p:nvPr/>
        </p:nvSpPr>
        <p:spPr>
          <a:xfrm>
            <a:off x="9533164" y="3735542"/>
            <a:ext cx="2658836" cy="2691635"/>
          </a:xfrm>
          <a:prstGeom prst="cloud">
            <a:avLst/>
          </a:prstGeom>
          <a:solidFill>
            <a:srgbClr val="CC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alibri" panose="020F0502020204030204" pitchFamily="34" charset="0"/>
                <a:cs typeface="Calibri" panose="020F0502020204030204" pitchFamily="34" charset="0"/>
              </a:rPr>
              <a:t>Click the link on Slide 4 to upload your score to the PE department!</a:t>
            </a:r>
          </a:p>
          <a:p>
            <a:pPr algn="ctr"/>
            <a:endParaRPr lang="en-GB" b="1" dirty="0">
              <a:solidFill>
                <a:srgbClr val="002060"/>
              </a:solidFill>
              <a:latin typeface="Calibri" panose="020F0502020204030204" pitchFamily="34" charset="0"/>
              <a:cs typeface="Calibri" panose="020F0502020204030204" pitchFamily="34" charset="0"/>
            </a:endParaRPr>
          </a:p>
        </p:txBody>
      </p:sp>
      <p:pic>
        <p:nvPicPr>
          <p:cNvPr id="12" name="Picture 1">
            <a:extLst>
              <a:ext uri="{FF2B5EF4-FFF2-40B4-BE49-F238E27FC236}">
                <a16:creationId xmlns:a16="http://schemas.microsoft.com/office/drawing/2014/main" id="{C8E964E5-471C-4AB1-B030-17FD11D3232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660358" cy="166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226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uy 38 cm Rectangular Plastic Washing Up Bowl Red Blue Green Yell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0688" y="2573671"/>
            <a:ext cx="1079276" cy="10792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36295" y="283028"/>
            <a:ext cx="10446847" cy="1356360"/>
          </a:xfrm>
          <a:solidFill>
            <a:srgbClr val="00B0F0"/>
          </a:solidFill>
          <a:ln>
            <a:solidFill>
              <a:schemeClr val="accent1"/>
            </a:solidFill>
          </a:ln>
        </p:spPr>
        <p:txBody>
          <a:bodyPr/>
          <a:lstStyle/>
          <a:p>
            <a:pPr algn="ctr"/>
            <a:r>
              <a:rPr lang="en-GB" b="1" dirty="0">
                <a:solidFill>
                  <a:schemeClr val="tx1"/>
                </a:solidFill>
              </a:rPr>
              <a:t>Challenge 10 – 4m Ball Throw</a:t>
            </a:r>
          </a:p>
        </p:txBody>
      </p:sp>
      <p:sp>
        <p:nvSpPr>
          <p:cNvPr id="7" name="Text Box 30"/>
          <p:cNvSpPr txBox="1">
            <a:spLocks noChangeArrowheads="1"/>
          </p:cNvSpPr>
          <p:nvPr/>
        </p:nvSpPr>
        <p:spPr bwMode="auto">
          <a:xfrm>
            <a:off x="212037" y="1639385"/>
            <a:ext cx="10688652" cy="23004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1. For this challenge you need a tape measure to measure out 4m (If not possible then 4 large steps) </a:t>
            </a:r>
          </a:p>
          <a:p>
            <a:pPr>
              <a:lnSpc>
                <a:spcPct val="107000"/>
              </a:lnSpc>
              <a:spcAft>
                <a:spcPts val="800"/>
              </a:spcAft>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2. Create a start line at one end, measure out 4m then place a bucket, washing basket or washing up bowl at the end.</a:t>
            </a:r>
          </a:p>
          <a:p>
            <a:pPr>
              <a:lnSpc>
                <a:spcPct val="107000"/>
              </a:lnSpc>
              <a:spcAft>
                <a:spcPts val="800"/>
              </a:spcAft>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 Your challenge is to stand at the start line and see how many times out of 10 you can throw a ball and land it in your bucket. Your ball could be a tennis ball, soft ball or a ball made out of socks. Your score will be recorded </a:t>
            </a:r>
            <a:r>
              <a:rPr lang="en-GB"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out of 10.</a:t>
            </a:r>
            <a:endParaRPr lang="en-GB"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 Box 30"/>
          <p:cNvSpPr txBox="1">
            <a:spLocks noChangeArrowheads="1"/>
          </p:cNvSpPr>
          <p:nvPr/>
        </p:nvSpPr>
        <p:spPr bwMode="auto">
          <a:xfrm>
            <a:off x="352697" y="3788228"/>
            <a:ext cx="3879669" cy="2677885"/>
          </a:xfrm>
          <a:prstGeom prst="rect">
            <a:avLst/>
          </a:prstGeom>
          <a:solidFill>
            <a:schemeClr val="accent2">
              <a:lumMod val="40000"/>
              <a:lumOff val="60000"/>
            </a:schemeClr>
          </a:solidFill>
          <a:ln>
            <a:solidFill>
              <a:schemeClr val="accent1"/>
            </a:solidFill>
          </a:ln>
          <a:effectLst/>
        </p:spPr>
        <p:txBody>
          <a:bodyPr rot="0" vert="horz" wrap="square" lIns="36576" tIns="36576" rIns="36576" bIns="36576" anchor="t" anchorCtr="0" upright="1">
            <a:noAutofit/>
          </a:bodyPr>
          <a:lstStyle/>
          <a:p>
            <a:pPr algn="ctr">
              <a:lnSpc>
                <a:spcPct val="107000"/>
              </a:lnSpc>
              <a:spcAft>
                <a:spcPts val="800"/>
              </a:spcAft>
            </a:pPr>
            <a:r>
              <a:rPr lang="en-GB" sz="2000" b="1" u="sng" dirty="0">
                <a:solidFill>
                  <a:srgbClr val="0070C0"/>
                </a:solidFill>
                <a:latin typeface="Calibri" panose="020F0502020204030204" pitchFamily="34" charset="0"/>
                <a:ea typeface="Calibri" panose="020F0502020204030204" pitchFamily="34" charset="0"/>
                <a:cs typeface="Calibri" panose="020F0502020204030204" pitchFamily="34" charset="0"/>
              </a:rPr>
              <a:t>TECHNIQUE</a:t>
            </a:r>
          </a:p>
          <a:p>
            <a:pPr>
              <a:lnSpc>
                <a:spcPct val="107000"/>
              </a:lnSpc>
              <a:spcAft>
                <a:spcPts val="800"/>
              </a:spcAft>
            </a:pPr>
            <a:br>
              <a:rPr lang="en-GB"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 Look at the target</a:t>
            </a:r>
          </a:p>
          <a:p>
            <a:pPr>
              <a:lnSpc>
                <a:spcPct val="107000"/>
              </a:lnSpc>
              <a:spcAft>
                <a:spcPts val="800"/>
              </a:spcAft>
            </a:pPr>
            <a:r>
              <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You can use your non throwing arm to aim at the target</a:t>
            </a:r>
          </a:p>
          <a:p>
            <a:pPr>
              <a:lnSpc>
                <a:spcPct val="107000"/>
              </a:lnSpc>
              <a:spcAft>
                <a:spcPts val="800"/>
              </a:spcAft>
            </a:pPr>
            <a:r>
              <a:rPr lang="en-GB"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3. Opposite leg forward to the throwing arm</a:t>
            </a:r>
            <a:endPar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Wilko Grey Hipster Laundry Basket 60L | Wilk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0688" y="1648930"/>
            <a:ext cx="1124586" cy="11245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ternal Focus for Golf - Motor Learning Concept - Adam Young Gol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932" y="3995429"/>
            <a:ext cx="5190062" cy="21697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73603" y="5324594"/>
            <a:ext cx="2942719" cy="785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1594073">
            <a:off x="6280812" y="4822550"/>
            <a:ext cx="1848483" cy="868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1824606">
            <a:off x="5876552" y="4843341"/>
            <a:ext cx="1848483" cy="661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rot="1824606">
            <a:off x="6144419" y="4425685"/>
            <a:ext cx="305084" cy="684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loud 19"/>
          <p:cNvSpPr/>
          <p:nvPr/>
        </p:nvSpPr>
        <p:spPr>
          <a:xfrm>
            <a:off x="9424305" y="4664765"/>
            <a:ext cx="2555659" cy="1992318"/>
          </a:xfrm>
          <a:prstGeom prst="cloud">
            <a:avLst/>
          </a:prstGeom>
          <a:solidFill>
            <a:srgbClr val="CC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alibri" panose="020F0502020204030204" pitchFamily="34" charset="0"/>
                <a:cs typeface="Calibri" panose="020F0502020204030204" pitchFamily="34" charset="0"/>
              </a:rPr>
              <a:t>Click the link on Slide 4 to upload your score to the PE department!</a:t>
            </a:r>
          </a:p>
        </p:txBody>
      </p:sp>
      <p:pic>
        <p:nvPicPr>
          <p:cNvPr id="14" name="Picture 1">
            <a:extLst>
              <a:ext uri="{FF2B5EF4-FFF2-40B4-BE49-F238E27FC236}">
                <a16:creationId xmlns:a16="http://schemas.microsoft.com/office/drawing/2014/main" id="{C8E964E5-471C-4AB1-B030-17FD11D3232E}"/>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660358" cy="166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145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 descr="Degree Classification Has Become Less Important For Employers ...">
            <a:extLst>
              <a:ext uri="{FF2B5EF4-FFF2-40B4-BE49-F238E27FC236}">
                <a16:creationId xmlns:a16="http://schemas.microsoft.com/office/drawing/2014/main" id="{E40B2806-4868-4C45-A9EA-5A086208C2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46836" y="566609"/>
            <a:ext cx="2540643" cy="25406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i.pinimg.com/originals/41/36/16/41361625cc44df0...">
            <a:extLst>
              <a:ext uri="{FF2B5EF4-FFF2-40B4-BE49-F238E27FC236}">
                <a16:creationId xmlns:a16="http://schemas.microsoft.com/office/drawing/2014/main" id="{D9C865F9-ED42-4A74-A57B-9ED3A67FFD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4677" y="3746501"/>
            <a:ext cx="1972289" cy="254489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Shape 13">
            <a:extLst>
              <a:ext uri="{FF2B5EF4-FFF2-40B4-BE49-F238E27FC236}">
                <a16:creationId xmlns:a16="http://schemas.microsoft.com/office/drawing/2014/main" id="{40996378-98B9-4F3A-9BD5-D71A617AD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5360" y="1248157"/>
            <a:ext cx="4979816" cy="4361685"/>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6" name="Straight Connector 15">
            <a:extLst>
              <a:ext uri="{FF2B5EF4-FFF2-40B4-BE49-F238E27FC236}">
                <a16:creationId xmlns:a16="http://schemas.microsoft.com/office/drawing/2014/main" id="{0825E110-0C82-46B4-B14F-14FEDF8C2A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429000"/>
            <a:ext cx="67153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37FF09F-1F54-46D1-B139-16AD435BD2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flipH="1">
            <a:off x="106103" y="3429001"/>
            <a:ext cx="685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7C2E9D-D4A6-424E-AD9D-F81456FA345B}"/>
              </a:ext>
            </a:extLst>
          </p:cNvPr>
          <p:cNvSpPr>
            <a:spLocks noGrp="1"/>
          </p:cNvSpPr>
          <p:nvPr>
            <p:ph idx="1"/>
          </p:nvPr>
        </p:nvSpPr>
        <p:spPr>
          <a:xfrm>
            <a:off x="6699211" y="437842"/>
            <a:ext cx="5298017" cy="6254506"/>
          </a:xfrm>
          <a:solidFill>
            <a:schemeClr val="bg1">
              <a:lumMod val="75000"/>
            </a:schemeClr>
          </a:solidFill>
        </p:spPr>
        <p:txBody>
          <a:bodyPr anchor="t">
            <a:noAutofit/>
          </a:bodyPr>
          <a:lstStyle/>
          <a:p>
            <a:pPr marL="0" indent="0">
              <a:buNone/>
            </a:pPr>
            <a:r>
              <a:rPr lang="en-GB" sz="1600" b="1" dirty="0">
                <a:solidFill>
                  <a:srgbClr val="0070C0"/>
                </a:solidFill>
              </a:rPr>
              <a:t>How points will be awarded.</a:t>
            </a:r>
          </a:p>
          <a:p>
            <a:pPr marL="0" indent="0">
              <a:buNone/>
            </a:pPr>
            <a:endParaRPr lang="en-GB" sz="1600" b="1" dirty="0">
              <a:solidFill>
                <a:srgbClr val="0070C0"/>
              </a:solidFill>
            </a:endParaRPr>
          </a:p>
          <a:p>
            <a:pPr marL="0" indent="0">
              <a:buNone/>
            </a:pPr>
            <a:r>
              <a:rPr lang="en-GB" sz="1600" b="1" dirty="0">
                <a:solidFill>
                  <a:srgbClr val="0070C0"/>
                </a:solidFill>
              </a:rPr>
              <a:t>The maximum points for winning each event will be 200 House Points (HP).</a:t>
            </a:r>
          </a:p>
          <a:p>
            <a:pPr marL="0" indent="0">
              <a:buNone/>
            </a:pPr>
            <a:r>
              <a:rPr lang="en-GB" sz="1600" b="1" dirty="0">
                <a:solidFill>
                  <a:srgbClr val="0070C0"/>
                </a:solidFill>
              </a:rPr>
              <a:t>The following applies for every challenge in each year group.</a:t>
            </a:r>
          </a:p>
          <a:p>
            <a:pPr marL="0" indent="0">
              <a:buNone/>
            </a:pPr>
            <a:r>
              <a:rPr lang="en-GB" sz="1600" b="1" dirty="0">
                <a:solidFill>
                  <a:srgbClr val="0070C0"/>
                </a:solidFill>
              </a:rPr>
              <a:t>If 5 people enter, 1</a:t>
            </a:r>
            <a:r>
              <a:rPr lang="en-GB" sz="1600" b="1" baseline="30000" dirty="0">
                <a:solidFill>
                  <a:srgbClr val="0070C0"/>
                </a:solidFill>
              </a:rPr>
              <a:t>st</a:t>
            </a:r>
            <a:r>
              <a:rPr lang="en-GB" sz="1600" b="1" dirty="0">
                <a:solidFill>
                  <a:srgbClr val="0070C0"/>
                </a:solidFill>
              </a:rPr>
              <a:t>= 200, 2</a:t>
            </a:r>
            <a:r>
              <a:rPr lang="en-GB" sz="1600" b="1" baseline="30000" dirty="0">
                <a:solidFill>
                  <a:srgbClr val="0070C0"/>
                </a:solidFill>
              </a:rPr>
              <a:t>nd</a:t>
            </a:r>
            <a:r>
              <a:rPr lang="en-GB" sz="1600" b="1" dirty="0">
                <a:solidFill>
                  <a:srgbClr val="0070C0"/>
                </a:solidFill>
              </a:rPr>
              <a:t> =160, 3rd=120, 4th = 80, 5th= 40</a:t>
            </a:r>
          </a:p>
          <a:p>
            <a:pPr marL="0" indent="0">
              <a:buNone/>
            </a:pPr>
            <a:r>
              <a:rPr lang="en-GB" sz="1600" b="1" dirty="0">
                <a:solidFill>
                  <a:srgbClr val="0070C0"/>
                </a:solidFill>
              </a:rPr>
              <a:t>If more than 40 students enter a challenge from the same Year group, the number of entrants will be split over 1000 points.</a:t>
            </a:r>
          </a:p>
          <a:p>
            <a:pPr marL="0" indent="0">
              <a:buNone/>
            </a:pPr>
            <a:r>
              <a:rPr lang="en-GB" sz="1600" b="1" dirty="0">
                <a:solidFill>
                  <a:srgbClr val="0070C0"/>
                </a:solidFill>
              </a:rPr>
              <a:t>Every entry will receive 5 house points.</a:t>
            </a:r>
          </a:p>
          <a:p>
            <a:pPr marL="0" indent="0">
              <a:buNone/>
            </a:pPr>
            <a:r>
              <a:rPr lang="en-GB" sz="1600" b="1" dirty="0">
                <a:solidFill>
                  <a:srgbClr val="0070C0"/>
                </a:solidFill>
              </a:rPr>
              <a:t>The over all winning House will be awarded the following;</a:t>
            </a:r>
          </a:p>
          <a:p>
            <a:pPr marL="0" indent="0">
              <a:buNone/>
            </a:pPr>
            <a:endParaRPr lang="en-GB" sz="1600" b="1" dirty="0">
              <a:solidFill>
                <a:srgbClr val="0070C0"/>
              </a:solidFill>
            </a:endParaRPr>
          </a:p>
          <a:p>
            <a:pPr marL="342900" indent="-342900" algn="ctr">
              <a:buAutoNum type="arabicPeriod"/>
            </a:pPr>
            <a:r>
              <a:rPr lang="en-GB" sz="1600" b="1" dirty="0">
                <a:solidFill>
                  <a:srgbClr val="0070C0"/>
                </a:solidFill>
              </a:rPr>
              <a:t>5000 HP</a:t>
            </a:r>
          </a:p>
          <a:p>
            <a:pPr marL="342900" indent="-342900" algn="ctr">
              <a:buAutoNum type="arabicPeriod"/>
            </a:pPr>
            <a:r>
              <a:rPr lang="en-GB" sz="1600" b="1" dirty="0">
                <a:solidFill>
                  <a:srgbClr val="0070C0"/>
                </a:solidFill>
              </a:rPr>
              <a:t>4000 HP</a:t>
            </a:r>
          </a:p>
          <a:p>
            <a:pPr marL="342900" indent="-342900" algn="ctr">
              <a:buAutoNum type="arabicPeriod"/>
            </a:pPr>
            <a:r>
              <a:rPr lang="en-GB" sz="1600" b="1" dirty="0">
                <a:solidFill>
                  <a:srgbClr val="0070C0"/>
                </a:solidFill>
              </a:rPr>
              <a:t>3000 HP</a:t>
            </a:r>
          </a:p>
          <a:p>
            <a:pPr marL="342900" indent="-342900" algn="ctr">
              <a:buAutoNum type="arabicPeriod"/>
            </a:pPr>
            <a:r>
              <a:rPr lang="en-GB" sz="1600" b="1" dirty="0">
                <a:solidFill>
                  <a:srgbClr val="0070C0"/>
                </a:solidFill>
              </a:rPr>
              <a:t>2000 HP</a:t>
            </a:r>
          </a:p>
          <a:p>
            <a:pPr marL="342900" indent="-342900" algn="ctr">
              <a:buAutoNum type="arabicPeriod"/>
            </a:pPr>
            <a:r>
              <a:rPr lang="en-GB" sz="1600" b="1" dirty="0">
                <a:solidFill>
                  <a:srgbClr val="0070C0"/>
                </a:solidFill>
              </a:rPr>
              <a:t>1000 HP</a:t>
            </a:r>
          </a:p>
          <a:p>
            <a:pPr marL="0" indent="0">
              <a:buNone/>
            </a:pPr>
            <a:r>
              <a:rPr lang="en-GB" sz="1200" dirty="0"/>
              <a:t> </a:t>
            </a:r>
          </a:p>
        </p:txBody>
      </p:sp>
      <p:pic>
        <p:nvPicPr>
          <p:cNvPr id="11" name="Picture 1">
            <a:extLst>
              <a:ext uri="{FF2B5EF4-FFF2-40B4-BE49-F238E27FC236}">
                <a16:creationId xmlns:a16="http://schemas.microsoft.com/office/drawing/2014/main" id="{A6ED9F3C-7CA5-4C23-BF13-88E119E8AA07}"/>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0824" y="449085"/>
            <a:ext cx="25844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a:extLst>
              <a:ext uri="{FF2B5EF4-FFF2-40B4-BE49-F238E27FC236}">
                <a16:creationId xmlns:a16="http://schemas.microsoft.com/office/drawing/2014/main" id="{1FEE9724-4539-44CD-A02F-9E990FDB3BE7}"/>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9989" y="3834121"/>
            <a:ext cx="25844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27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D47B-1C2B-4A91-860A-F70F7851903E}"/>
              </a:ext>
            </a:extLst>
          </p:cNvPr>
          <p:cNvSpPr>
            <a:spLocks noGrp="1"/>
          </p:cNvSpPr>
          <p:nvPr>
            <p:ph type="title"/>
          </p:nvPr>
        </p:nvSpPr>
        <p:spPr>
          <a:xfrm>
            <a:off x="838200" y="3376488"/>
            <a:ext cx="5109950" cy="956674"/>
          </a:xfrm>
        </p:spPr>
        <p:txBody>
          <a:bodyPr>
            <a:normAutofit/>
          </a:bodyPr>
          <a:lstStyle/>
          <a:p>
            <a:r>
              <a:rPr lang="en-GB" sz="3600"/>
              <a:t>House Points so far…</a:t>
            </a:r>
          </a:p>
        </p:txBody>
      </p:sp>
      <p:pic>
        <p:nvPicPr>
          <p:cNvPr id="5" name="Picture 12" descr="Degree Classification Has Become Less Important For Employers ...">
            <a:extLst>
              <a:ext uri="{FF2B5EF4-FFF2-40B4-BE49-F238E27FC236}">
                <a16:creationId xmlns:a16="http://schemas.microsoft.com/office/drawing/2014/main" id="{7B55F635-1960-427F-8854-8A8848DDB3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20885" y="975815"/>
            <a:ext cx="2216424" cy="2216424"/>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Shape 12">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sp>
        <p:nvSpPr>
          <p:cNvPr id="15" name="Freeform: Shape 14">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graphicFrame>
        <p:nvGraphicFramePr>
          <p:cNvPr id="9" name="Content Placeholder 8">
            <a:extLst>
              <a:ext uri="{FF2B5EF4-FFF2-40B4-BE49-F238E27FC236}">
                <a16:creationId xmlns:a16="http://schemas.microsoft.com/office/drawing/2014/main" id="{27BA47DC-0488-4EE5-9697-7D57C12EC3B4}"/>
              </a:ext>
            </a:extLst>
          </p:cNvPr>
          <p:cNvGraphicFramePr>
            <a:graphicFrameLocks noGrp="1"/>
          </p:cNvGraphicFramePr>
          <p:nvPr>
            <p:ph idx="1"/>
            <p:extLst>
              <p:ext uri="{D42A27DB-BD31-4B8C-83A1-F6EECF244321}">
                <p14:modId xmlns:p14="http://schemas.microsoft.com/office/powerpoint/2010/main" val="2509483317"/>
              </p:ext>
            </p:extLst>
          </p:nvPr>
        </p:nvGraphicFramePr>
        <p:xfrm>
          <a:off x="926741" y="4044404"/>
          <a:ext cx="5396227" cy="1984835"/>
        </p:xfrm>
        <a:graphic>
          <a:graphicData uri="http://schemas.openxmlformats.org/drawingml/2006/table">
            <a:tbl>
              <a:tblPr/>
              <a:tblGrid>
                <a:gridCol w="3680300">
                  <a:extLst>
                    <a:ext uri="{9D8B030D-6E8A-4147-A177-3AD203B41FA5}">
                      <a16:colId xmlns:a16="http://schemas.microsoft.com/office/drawing/2014/main" val="3598011796"/>
                    </a:ext>
                  </a:extLst>
                </a:gridCol>
                <a:gridCol w="1715927">
                  <a:extLst>
                    <a:ext uri="{9D8B030D-6E8A-4147-A177-3AD203B41FA5}">
                      <a16:colId xmlns:a16="http://schemas.microsoft.com/office/drawing/2014/main" val="3655388475"/>
                    </a:ext>
                  </a:extLst>
                </a:gridCol>
              </a:tblGrid>
              <a:tr h="396967">
                <a:tc>
                  <a:txBody>
                    <a:bodyPr/>
                    <a:lstStyle/>
                    <a:p>
                      <a:pPr algn="l" fontAlgn="b"/>
                      <a:r>
                        <a:rPr lang="en-GB" sz="2000" b="0" i="0" u="none" strike="noStrike" dirty="0">
                          <a:solidFill>
                            <a:srgbClr val="000000"/>
                          </a:solidFill>
                          <a:effectLst/>
                          <a:latin typeface="Arial" panose="020B0604020202020204" pitchFamily="34" charset="0"/>
                        </a:rPr>
                        <a:t>Wilberforce</a:t>
                      </a:r>
                    </a:p>
                  </a:txBody>
                  <a:tcPr marL="9525" marR="9525" marT="9525" anchor="b">
                    <a:lnL>
                      <a:noFill/>
                    </a:lnL>
                    <a:lnR>
                      <a:noFill/>
                    </a:lnR>
                    <a:lnT>
                      <a:noFill/>
                    </a:lnT>
                    <a:lnB>
                      <a:noFill/>
                    </a:lnB>
                    <a:solidFill>
                      <a:srgbClr val="00B0F0"/>
                    </a:solidFill>
                  </a:tcPr>
                </a:tc>
                <a:tc>
                  <a:txBody>
                    <a:bodyPr/>
                    <a:lstStyle/>
                    <a:p>
                      <a:pPr algn="r" fontAlgn="b"/>
                      <a:r>
                        <a:rPr lang="en-GB" sz="2000" b="0" i="0" u="none" strike="noStrike" dirty="0">
                          <a:solidFill>
                            <a:srgbClr val="000000"/>
                          </a:solidFill>
                          <a:effectLst/>
                          <a:latin typeface="Arial" panose="020B0604020202020204" pitchFamily="34" charset="0"/>
                        </a:rPr>
                        <a:t>169,780</a:t>
                      </a:r>
                    </a:p>
                  </a:txBody>
                  <a:tcPr marL="9525" marR="9525" marT="9525" anchor="b">
                    <a:lnL>
                      <a:noFill/>
                    </a:lnL>
                    <a:lnR>
                      <a:noFill/>
                    </a:lnR>
                    <a:lnT>
                      <a:noFill/>
                    </a:lnT>
                    <a:lnB>
                      <a:noFill/>
                    </a:lnB>
                    <a:solidFill>
                      <a:srgbClr val="00B0F0"/>
                    </a:solidFill>
                  </a:tcPr>
                </a:tc>
                <a:extLst>
                  <a:ext uri="{0D108BD9-81ED-4DB2-BD59-A6C34878D82A}">
                    <a16:rowId xmlns:a16="http://schemas.microsoft.com/office/drawing/2014/main" val="1715389737"/>
                  </a:ext>
                </a:extLst>
              </a:tr>
              <a:tr h="396967">
                <a:tc>
                  <a:txBody>
                    <a:bodyPr/>
                    <a:lstStyle/>
                    <a:p>
                      <a:pPr algn="l" fontAlgn="b"/>
                      <a:r>
                        <a:rPr lang="en-GB" sz="2000" b="0" i="0" u="none" strike="noStrike" dirty="0">
                          <a:solidFill>
                            <a:srgbClr val="000000"/>
                          </a:solidFill>
                          <a:effectLst/>
                          <a:latin typeface="Arial" panose="020B0604020202020204" pitchFamily="34" charset="0"/>
                        </a:rPr>
                        <a:t>Rowntree</a:t>
                      </a:r>
                    </a:p>
                  </a:txBody>
                  <a:tcPr marL="9525" marR="9525" marT="9525" anchor="b">
                    <a:lnL>
                      <a:noFill/>
                    </a:lnL>
                    <a:lnR>
                      <a:noFill/>
                    </a:lnR>
                    <a:lnT>
                      <a:noFill/>
                    </a:lnT>
                    <a:lnB>
                      <a:noFill/>
                    </a:lnB>
                    <a:solidFill>
                      <a:srgbClr val="92D050"/>
                    </a:solidFill>
                  </a:tcPr>
                </a:tc>
                <a:tc>
                  <a:txBody>
                    <a:bodyPr/>
                    <a:lstStyle/>
                    <a:p>
                      <a:pPr algn="r" fontAlgn="b"/>
                      <a:r>
                        <a:rPr lang="en-GB" sz="2000" b="0" i="0" u="none" strike="noStrike" dirty="0">
                          <a:solidFill>
                            <a:srgbClr val="000000"/>
                          </a:solidFill>
                          <a:effectLst/>
                          <a:latin typeface="Arial" panose="020B0604020202020204" pitchFamily="34" charset="0"/>
                        </a:rPr>
                        <a:t>200,900</a:t>
                      </a:r>
                    </a:p>
                  </a:txBody>
                  <a:tcPr marL="9525" marR="9525" marT="9525" anchor="b">
                    <a:lnL>
                      <a:noFill/>
                    </a:lnL>
                    <a:lnR>
                      <a:noFill/>
                    </a:lnR>
                    <a:lnT>
                      <a:noFill/>
                    </a:lnT>
                    <a:lnB>
                      <a:noFill/>
                    </a:lnB>
                    <a:solidFill>
                      <a:srgbClr val="92D050"/>
                    </a:solidFill>
                  </a:tcPr>
                </a:tc>
                <a:extLst>
                  <a:ext uri="{0D108BD9-81ED-4DB2-BD59-A6C34878D82A}">
                    <a16:rowId xmlns:a16="http://schemas.microsoft.com/office/drawing/2014/main" val="204165573"/>
                  </a:ext>
                </a:extLst>
              </a:tr>
              <a:tr h="396967">
                <a:tc>
                  <a:txBody>
                    <a:bodyPr/>
                    <a:lstStyle/>
                    <a:p>
                      <a:pPr algn="l" fontAlgn="b"/>
                      <a:r>
                        <a:rPr lang="en-GB" sz="2000" b="0" i="0" u="none" strike="noStrike" dirty="0">
                          <a:solidFill>
                            <a:srgbClr val="000000"/>
                          </a:solidFill>
                          <a:effectLst/>
                          <a:latin typeface="Arial" panose="020B0604020202020204" pitchFamily="34" charset="0"/>
                        </a:rPr>
                        <a:t>Nightingale</a:t>
                      </a:r>
                    </a:p>
                  </a:txBody>
                  <a:tcPr marL="9525" marR="9525" marT="9525" anchor="b">
                    <a:lnL>
                      <a:noFill/>
                    </a:lnL>
                    <a:lnR>
                      <a:noFill/>
                    </a:lnR>
                    <a:lnT>
                      <a:noFill/>
                    </a:lnT>
                    <a:lnB>
                      <a:noFill/>
                    </a:lnB>
                    <a:solidFill>
                      <a:srgbClr val="7030A0"/>
                    </a:solidFill>
                  </a:tcPr>
                </a:tc>
                <a:tc>
                  <a:txBody>
                    <a:bodyPr/>
                    <a:lstStyle/>
                    <a:p>
                      <a:pPr algn="r" fontAlgn="b"/>
                      <a:r>
                        <a:rPr lang="en-GB" sz="2000" b="0" i="0" u="none" strike="noStrike" dirty="0">
                          <a:solidFill>
                            <a:srgbClr val="000000"/>
                          </a:solidFill>
                          <a:effectLst/>
                          <a:latin typeface="Arial" panose="020B0604020202020204" pitchFamily="34" charset="0"/>
                        </a:rPr>
                        <a:t>199,992</a:t>
                      </a:r>
                    </a:p>
                  </a:txBody>
                  <a:tcPr marL="9525" marR="9525" marT="9525" anchor="b">
                    <a:lnL>
                      <a:noFill/>
                    </a:lnL>
                    <a:lnR>
                      <a:noFill/>
                    </a:lnR>
                    <a:lnT>
                      <a:noFill/>
                    </a:lnT>
                    <a:lnB>
                      <a:noFill/>
                    </a:lnB>
                    <a:solidFill>
                      <a:srgbClr val="7030A0"/>
                    </a:solidFill>
                  </a:tcPr>
                </a:tc>
                <a:extLst>
                  <a:ext uri="{0D108BD9-81ED-4DB2-BD59-A6C34878D82A}">
                    <a16:rowId xmlns:a16="http://schemas.microsoft.com/office/drawing/2014/main" val="1771644307"/>
                  </a:ext>
                </a:extLst>
              </a:tr>
              <a:tr h="396967">
                <a:tc>
                  <a:txBody>
                    <a:bodyPr/>
                    <a:lstStyle/>
                    <a:p>
                      <a:pPr algn="l" fontAlgn="b"/>
                      <a:r>
                        <a:rPr lang="en-GB" sz="2000" b="0" i="0" u="none" strike="noStrike" dirty="0">
                          <a:solidFill>
                            <a:srgbClr val="000000"/>
                          </a:solidFill>
                          <a:effectLst/>
                          <a:latin typeface="Arial" panose="020B0604020202020204" pitchFamily="34" charset="0"/>
                        </a:rPr>
                        <a:t>Tomlinson</a:t>
                      </a:r>
                    </a:p>
                  </a:txBody>
                  <a:tcPr marL="9525" marR="9525" marT="9525" anchor="b">
                    <a:lnL>
                      <a:noFill/>
                    </a:lnL>
                    <a:lnR>
                      <a:noFill/>
                    </a:lnR>
                    <a:lnT>
                      <a:noFill/>
                    </a:lnT>
                    <a:lnB>
                      <a:noFill/>
                    </a:lnB>
                    <a:solidFill>
                      <a:srgbClr val="FF0000"/>
                    </a:solidFill>
                  </a:tcPr>
                </a:tc>
                <a:tc>
                  <a:txBody>
                    <a:bodyPr/>
                    <a:lstStyle/>
                    <a:p>
                      <a:pPr algn="r" fontAlgn="b"/>
                      <a:r>
                        <a:rPr lang="en-GB" sz="2000" b="0" i="0" u="none" strike="noStrike" dirty="0">
                          <a:solidFill>
                            <a:srgbClr val="000000"/>
                          </a:solidFill>
                          <a:effectLst/>
                          <a:latin typeface="Arial" panose="020B0604020202020204" pitchFamily="34" charset="0"/>
                        </a:rPr>
                        <a:t>145,972</a:t>
                      </a:r>
                    </a:p>
                  </a:txBody>
                  <a:tcPr marL="9525" marR="9525" marT="9525" anchor="b">
                    <a:lnL>
                      <a:noFill/>
                    </a:lnL>
                    <a:lnR>
                      <a:noFill/>
                    </a:lnR>
                    <a:lnT>
                      <a:noFill/>
                    </a:lnT>
                    <a:lnB>
                      <a:noFill/>
                    </a:lnB>
                    <a:solidFill>
                      <a:srgbClr val="FF0000"/>
                    </a:solidFill>
                  </a:tcPr>
                </a:tc>
                <a:extLst>
                  <a:ext uri="{0D108BD9-81ED-4DB2-BD59-A6C34878D82A}">
                    <a16:rowId xmlns:a16="http://schemas.microsoft.com/office/drawing/2014/main" val="465905456"/>
                  </a:ext>
                </a:extLst>
              </a:tr>
              <a:tr h="396967">
                <a:tc>
                  <a:txBody>
                    <a:bodyPr/>
                    <a:lstStyle/>
                    <a:p>
                      <a:pPr algn="l" fontAlgn="b"/>
                      <a:r>
                        <a:rPr lang="en-GB" sz="2000" b="0" i="0" u="none" strike="noStrike" dirty="0">
                          <a:solidFill>
                            <a:srgbClr val="000000"/>
                          </a:solidFill>
                          <a:effectLst/>
                          <a:latin typeface="Arial" panose="020B0604020202020204" pitchFamily="34" charset="0"/>
                        </a:rPr>
                        <a:t>Owen</a:t>
                      </a:r>
                    </a:p>
                  </a:txBody>
                  <a:tcPr marL="9525" marR="9525" marT="9525" anchor="b">
                    <a:lnL>
                      <a:noFill/>
                    </a:lnL>
                    <a:lnR>
                      <a:noFill/>
                    </a:lnR>
                    <a:lnT>
                      <a:noFill/>
                    </a:lnT>
                    <a:lnB>
                      <a:noFill/>
                    </a:lnB>
                    <a:solidFill>
                      <a:srgbClr val="FFFF00"/>
                    </a:solidFill>
                  </a:tcPr>
                </a:tc>
                <a:tc>
                  <a:txBody>
                    <a:bodyPr/>
                    <a:lstStyle/>
                    <a:p>
                      <a:pPr algn="r" fontAlgn="b"/>
                      <a:r>
                        <a:rPr lang="en-GB" sz="2000" b="0" i="0" u="none" strike="noStrike" dirty="0">
                          <a:solidFill>
                            <a:srgbClr val="000000"/>
                          </a:solidFill>
                          <a:effectLst/>
                          <a:latin typeface="Arial" panose="020B0604020202020204" pitchFamily="34" charset="0"/>
                        </a:rPr>
                        <a:t>203,079</a:t>
                      </a:r>
                    </a:p>
                  </a:txBody>
                  <a:tcPr marL="9525" marR="9525" marT="9525" anchor="b">
                    <a:lnL>
                      <a:noFill/>
                    </a:lnL>
                    <a:lnR>
                      <a:noFill/>
                    </a:lnR>
                    <a:lnT>
                      <a:noFill/>
                    </a:lnT>
                    <a:lnB>
                      <a:noFill/>
                    </a:lnB>
                    <a:solidFill>
                      <a:srgbClr val="FFFF00"/>
                    </a:solidFill>
                  </a:tcPr>
                </a:tc>
                <a:extLst>
                  <a:ext uri="{0D108BD9-81ED-4DB2-BD59-A6C34878D82A}">
                    <a16:rowId xmlns:a16="http://schemas.microsoft.com/office/drawing/2014/main" val="3609518398"/>
                  </a:ext>
                </a:extLst>
              </a:tr>
            </a:tbl>
          </a:graphicData>
        </a:graphic>
      </p:graphicFrame>
      <p:sp>
        <p:nvSpPr>
          <p:cNvPr id="17"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16" name="Picture 14" descr="i.pinimg.com/originals/41/36/16/41361625cc44df0...">
            <a:extLst>
              <a:ext uri="{FF2B5EF4-FFF2-40B4-BE49-F238E27FC236}">
                <a16:creationId xmlns:a16="http://schemas.microsoft.com/office/drawing/2014/main" id="{8D87A89A-FB89-487F-91E2-CA0EFF4FB5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099729" y="2274556"/>
            <a:ext cx="2449415" cy="31605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15EF44DD-C2D3-4509-A417-6DE9B093627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37" t="24188" r="6551" b="49975"/>
          <a:stretch/>
        </p:blipFill>
        <p:spPr bwMode="auto">
          <a:xfrm>
            <a:off x="4420611" y="798115"/>
            <a:ext cx="6850504" cy="11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98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nvPr>
        </p:nvSpPr>
        <p:spPr>
          <a:xfrm>
            <a:off x="762964" y="1015932"/>
            <a:ext cx="3823271" cy="5106571"/>
          </a:xfrm>
        </p:spPr>
        <p:txBody>
          <a:bodyPr vert="horz" lIns="91440" tIns="45720" rIns="91440" bIns="45720" rtlCol="0" anchor="ctr">
            <a:normAutofit fontScale="90000"/>
          </a:bodyPr>
          <a:lstStyle/>
          <a:p>
            <a:pPr algn="ctr"/>
            <a:r>
              <a:rPr lang="en-US" sz="4900" b="1" kern="1200" dirty="0">
                <a:solidFill>
                  <a:srgbClr val="FFFFFF"/>
                </a:solidFill>
                <a:latin typeface="+mj-lt"/>
                <a:ea typeface="+mj-ea"/>
                <a:cs typeface="+mj-cs"/>
              </a:rPr>
              <a:t>Welcome to the </a:t>
            </a:r>
            <a:r>
              <a:rPr lang="en-US" sz="4900" b="1" dirty="0">
                <a:solidFill>
                  <a:srgbClr val="FFFFFF"/>
                </a:solidFill>
              </a:rPr>
              <a:t>Wolfreton School </a:t>
            </a:r>
            <a:br>
              <a:rPr lang="en-US" sz="4900" b="1" dirty="0">
                <a:solidFill>
                  <a:srgbClr val="FFFFFF"/>
                </a:solidFill>
              </a:rPr>
            </a:br>
            <a:r>
              <a:rPr lang="en-US" sz="4900" b="1" kern="1200" dirty="0">
                <a:solidFill>
                  <a:srgbClr val="FFFFFF"/>
                </a:solidFill>
                <a:latin typeface="+mj-lt"/>
                <a:ea typeface="+mj-ea"/>
                <a:cs typeface="+mj-cs"/>
              </a:rPr>
              <a:t>Virtual Sports Day!</a:t>
            </a:r>
            <a:br>
              <a:rPr lang="en-US" kern="1200" dirty="0">
                <a:solidFill>
                  <a:srgbClr val="FFFFFF"/>
                </a:solidFill>
                <a:latin typeface="+mj-lt"/>
                <a:ea typeface="+mj-ea"/>
                <a:cs typeface="+mj-cs"/>
              </a:rPr>
            </a:br>
            <a:br>
              <a:rPr lang="en-US" kern="1200" dirty="0">
                <a:solidFill>
                  <a:srgbClr val="FFFFFF"/>
                </a:solidFill>
                <a:latin typeface="+mj-lt"/>
                <a:ea typeface="+mj-ea"/>
                <a:cs typeface="+mj-cs"/>
              </a:rPr>
            </a:br>
            <a:r>
              <a:rPr lang="en-US" kern="1200" dirty="0">
                <a:solidFill>
                  <a:srgbClr val="FFFFFF"/>
                </a:solidFill>
                <a:latin typeface="+mj-lt"/>
                <a:ea typeface="+mj-ea"/>
                <a:cs typeface="+mj-cs"/>
              </a:rPr>
              <a:t>Tuesday 14</a:t>
            </a:r>
            <a:r>
              <a:rPr lang="en-US" kern="1200" baseline="30000" dirty="0">
                <a:solidFill>
                  <a:srgbClr val="FFFFFF"/>
                </a:solidFill>
                <a:latin typeface="+mj-lt"/>
                <a:ea typeface="+mj-ea"/>
                <a:cs typeface="+mj-cs"/>
              </a:rPr>
              <a:t>th</a:t>
            </a:r>
            <a:r>
              <a:rPr lang="en-US" kern="1200" dirty="0">
                <a:solidFill>
                  <a:srgbClr val="FFFFFF"/>
                </a:solidFill>
                <a:latin typeface="+mj-lt"/>
                <a:ea typeface="+mj-ea"/>
                <a:cs typeface="+mj-cs"/>
              </a:rPr>
              <a:t> July until Thursday </a:t>
            </a:r>
            <a:r>
              <a:rPr lang="en-US" dirty="0">
                <a:solidFill>
                  <a:srgbClr val="FFFFFF"/>
                </a:solidFill>
              </a:rPr>
              <a:t>16</a:t>
            </a:r>
            <a:r>
              <a:rPr lang="en-US" kern="1200" baseline="30000" dirty="0">
                <a:solidFill>
                  <a:srgbClr val="FFFFFF"/>
                </a:solidFill>
                <a:latin typeface="+mj-lt"/>
                <a:ea typeface="+mj-ea"/>
                <a:cs typeface="+mj-cs"/>
              </a:rPr>
              <a:t>th</a:t>
            </a:r>
            <a:r>
              <a:rPr lang="en-US" kern="1200" dirty="0">
                <a:solidFill>
                  <a:srgbClr val="FFFFFF"/>
                </a:solidFill>
                <a:latin typeface="+mj-lt"/>
                <a:ea typeface="+mj-ea"/>
                <a:cs typeface="+mj-cs"/>
              </a:rPr>
              <a:t> July, 3pm. </a:t>
            </a:r>
          </a:p>
        </p:txBody>
      </p:sp>
      <p:graphicFrame>
        <p:nvGraphicFramePr>
          <p:cNvPr id="7" name="Text Box 30">
            <a:extLst>
              <a:ext uri="{FF2B5EF4-FFF2-40B4-BE49-F238E27FC236}">
                <a16:creationId xmlns:a16="http://schemas.microsoft.com/office/drawing/2014/main" id="{D7955841-09B6-4AF7-B80A-0FADEC630501}"/>
              </a:ext>
            </a:extLst>
          </p:cNvPr>
          <p:cNvGraphicFramePr/>
          <p:nvPr>
            <p:extLst>
              <p:ext uri="{D42A27DB-BD31-4B8C-83A1-F6EECF244321}">
                <p14:modId xmlns:p14="http://schemas.microsoft.com/office/powerpoint/2010/main" val="374595526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02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272CD-54EA-4804-8F79-8D9ACB66F2B4}"/>
              </a:ext>
            </a:extLst>
          </p:cNvPr>
          <p:cNvSpPr>
            <a:spLocks noGrp="1"/>
          </p:cNvSpPr>
          <p:nvPr>
            <p:ph type="title"/>
          </p:nvPr>
        </p:nvSpPr>
        <p:spPr/>
        <p:txBody>
          <a:bodyPr/>
          <a:lstStyle/>
          <a:p>
            <a:r>
              <a:rPr lang="en-GB" b="1" dirty="0">
                <a:solidFill>
                  <a:srgbClr val="0070C0"/>
                </a:solidFill>
              </a:rPr>
              <a:t>Challenge Index </a:t>
            </a:r>
          </a:p>
        </p:txBody>
      </p:sp>
      <p:graphicFrame>
        <p:nvGraphicFramePr>
          <p:cNvPr id="4" name="Table 4">
            <a:extLst>
              <a:ext uri="{FF2B5EF4-FFF2-40B4-BE49-F238E27FC236}">
                <a16:creationId xmlns:a16="http://schemas.microsoft.com/office/drawing/2014/main" id="{0566E687-75B4-431C-BE35-5EA03FB493BA}"/>
              </a:ext>
            </a:extLst>
          </p:cNvPr>
          <p:cNvGraphicFramePr>
            <a:graphicFrameLocks noGrp="1"/>
          </p:cNvGraphicFramePr>
          <p:nvPr>
            <p:ph idx="1"/>
            <p:extLst>
              <p:ext uri="{D42A27DB-BD31-4B8C-83A1-F6EECF244321}">
                <p14:modId xmlns:p14="http://schemas.microsoft.com/office/powerpoint/2010/main" val="547801563"/>
              </p:ext>
            </p:extLst>
          </p:nvPr>
        </p:nvGraphicFramePr>
        <p:xfrm>
          <a:off x="838200" y="1825625"/>
          <a:ext cx="9239250" cy="4079240"/>
        </p:xfrm>
        <a:graphic>
          <a:graphicData uri="http://schemas.openxmlformats.org/drawingml/2006/table">
            <a:tbl>
              <a:tblPr firstRow="1" bandRow="1"/>
              <a:tblGrid>
                <a:gridCol w="990600">
                  <a:extLst>
                    <a:ext uri="{9D8B030D-6E8A-4147-A177-3AD203B41FA5}">
                      <a16:colId xmlns:a16="http://schemas.microsoft.com/office/drawing/2014/main" val="791299984"/>
                    </a:ext>
                  </a:extLst>
                </a:gridCol>
                <a:gridCol w="2933700">
                  <a:extLst>
                    <a:ext uri="{9D8B030D-6E8A-4147-A177-3AD203B41FA5}">
                      <a16:colId xmlns:a16="http://schemas.microsoft.com/office/drawing/2014/main" val="3929274523"/>
                    </a:ext>
                  </a:extLst>
                </a:gridCol>
                <a:gridCol w="5314950">
                  <a:extLst>
                    <a:ext uri="{9D8B030D-6E8A-4147-A177-3AD203B41FA5}">
                      <a16:colId xmlns:a16="http://schemas.microsoft.com/office/drawing/2014/main" val="940279785"/>
                    </a:ext>
                  </a:extLst>
                </a:gridCol>
              </a:tblGrid>
              <a:tr h="370840">
                <a:tc>
                  <a:txBody>
                    <a:bodyPr/>
                    <a:lstStyle/>
                    <a:p>
                      <a:r>
                        <a:rPr lang="en-GB" dirty="0"/>
                        <a:t>Number</a:t>
                      </a:r>
                    </a:p>
                  </a:txBody>
                  <a:tcPr/>
                </a:tc>
                <a:tc>
                  <a:txBody>
                    <a:bodyPr/>
                    <a:lstStyle/>
                    <a:p>
                      <a:r>
                        <a:rPr lang="en-GB" dirty="0"/>
                        <a:t>Challenge </a:t>
                      </a:r>
                    </a:p>
                  </a:txBody>
                  <a:tcPr/>
                </a:tc>
                <a:tc>
                  <a:txBody>
                    <a:bodyPr/>
                    <a:lstStyle/>
                    <a:p>
                      <a:r>
                        <a:rPr lang="en-GB" dirty="0"/>
                        <a:t>Results Form link </a:t>
                      </a:r>
                    </a:p>
                  </a:txBody>
                  <a:tcPr/>
                </a:tc>
                <a:extLst>
                  <a:ext uri="{0D108BD9-81ED-4DB2-BD59-A6C34878D82A}">
                    <a16:rowId xmlns:a16="http://schemas.microsoft.com/office/drawing/2014/main" val="4210957477"/>
                  </a:ext>
                </a:extLst>
              </a:tr>
              <a:tr h="370840">
                <a:tc>
                  <a:txBody>
                    <a:bodyPr/>
                    <a:lstStyle/>
                    <a:p>
                      <a:r>
                        <a:rPr lang="en-GB" dirty="0">
                          <a:solidFill>
                            <a:srgbClr val="0070C0"/>
                          </a:solidFill>
                        </a:rPr>
                        <a:t>1</a:t>
                      </a:r>
                    </a:p>
                  </a:txBody>
                  <a:tcPr/>
                </a:tc>
                <a:tc>
                  <a:txBody>
                    <a:bodyPr/>
                    <a:lstStyle/>
                    <a:p>
                      <a:r>
                        <a:rPr lang="en-GB" dirty="0">
                          <a:solidFill>
                            <a:srgbClr val="0070C0"/>
                          </a:solidFill>
                        </a:rPr>
                        <a:t>How many kick ups?</a:t>
                      </a:r>
                    </a:p>
                  </a:txBody>
                  <a:tcPr/>
                </a:tc>
                <a:tc rowSpan="10">
                  <a:txBody>
                    <a:bodyPr/>
                    <a:lstStyle/>
                    <a:p>
                      <a:endParaRPr lang="en-US" dirty="0"/>
                    </a:p>
                    <a:p>
                      <a:endParaRPr lang="en-US" dirty="0"/>
                    </a:p>
                    <a:p>
                      <a:endParaRPr lang="en-US" dirty="0"/>
                    </a:p>
                    <a:p>
                      <a:r>
                        <a:rPr lang="en-GB" dirty="0">
                          <a:hlinkClick r:id="rId2"/>
                        </a:rPr>
                        <a:t>Click here to submit your results!</a:t>
                      </a:r>
                      <a:endParaRPr lang="en-GB" dirty="0"/>
                    </a:p>
                  </a:txBody>
                  <a:tcPr/>
                </a:tc>
                <a:extLst>
                  <a:ext uri="{0D108BD9-81ED-4DB2-BD59-A6C34878D82A}">
                    <a16:rowId xmlns:a16="http://schemas.microsoft.com/office/drawing/2014/main" val="721140248"/>
                  </a:ext>
                </a:extLst>
              </a:tr>
              <a:tr h="370840">
                <a:tc>
                  <a:txBody>
                    <a:bodyPr/>
                    <a:lstStyle/>
                    <a:p>
                      <a:r>
                        <a:rPr lang="en-GB" dirty="0">
                          <a:solidFill>
                            <a:srgbClr val="0070C0"/>
                          </a:solidFill>
                        </a:rPr>
                        <a:t>2</a:t>
                      </a:r>
                    </a:p>
                  </a:txBody>
                  <a:tcPr/>
                </a:tc>
                <a:tc>
                  <a:txBody>
                    <a:bodyPr/>
                    <a:lstStyle/>
                    <a:p>
                      <a:r>
                        <a:rPr lang="en-GB" dirty="0">
                          <a:solidFill>
                            <a:srgbClr val="0070C0"/>
                          </a:solidFill>
                        </a:rPr>
                        <a:t>1 minute sit ups</a:t>
                      </a:r>
                    </a:p>
                  </a:txBody>
                  <a:tcPr/>
                </a:tc>
                <a:tc vMerge="1">
                  <a:txBody>
                    <a:bodyPr/>
                    <a:lstStyle/>
                    <a:p>
                      <a:endParaRPr lang="en-GB" dirty="0"/>
                    </a:p>
                  </a:txBody>
                  <a:tcPr/>
                </a:tc>
                <a:extLst>
                  <a:ext uri="{0D108BD9-81ED-4DB2-BD59-A6C34878D82A}">
                    <a16:rowId xmlns:a16="http://schemas.microsoft.com/office/drawing/2014/main" val="2397525445"/>
                  </a:ext>
                </a:extLst>
              </a:tr>
              <a:tr h="370840">
                <a:tc>
                  <a:txBody>
                    <a:bodyPr/>
                    <a:lstStyle/>
                    <a:p>
                      <a:r>
                        <a:rPr lang="en-GB" dirty="0">
                          <a:solidFill>
                            <a:srgbClr val="0070C0"/>
                          </a:solidFill>
                        </a:rPr>
                        <a:t>3</a:t>
                      </a:r>
                    </a:p>
                  </a:txBody>
                  <a:tcPr/>
                </a:tc>
                <a:tc>
                  <a:txBody>
                    <a:bodyPr/>
                    <a:lstStyle/>
                    <a:p>
                      <a:r>
                        <a:rPr lang="en-GB" dirty="0">
                          <a:solidFill>
                            <a:srgbClr val="0070C0"/>
                          </a:solidFill>
                        </a:rPr>
                        <a:t>Speed bounce</a:t>
                      </a:r>
                    </a:p>
                  </a:txBody>
                  <a:tcPr/>
                </a:tc>
                <a:tc vMerge="1">
                  <a:txBody>
                    <a:bodyPr/>
                    <a:lstStyle/>
                    <a:p>
                      <a:endParaRPr lang="en-GB" dirty="0"/>
                    </a:p>
                  </a:txBody>
                  <a:tcPr/>
                </a:tc>
                <a:extLst>
                  <a:ext uri="{0D108BD9-81ED-4DB2-BD59-A6C34878D82A}">
                    <a16:rowId xmlns:a16="http://schemas.microsoft.com/office/drawing/2014/main" val="268715381"/>
                  </a:ext>
                </a:extLst>
              </a:tr>
              <a:tr h="370840">
                <a:tc>
                  <a:txBody>
                    <a:bodyPr/>
                    <a:lstStyle/>
                    <a:p>
                      <a:r>
                        <a:rPr lang="en-GB" dirty="0">
                          <a:solidFill>
                            <a:srgbClr val="0070C0"/>
                          </a:solidFill>
                        </a:rPr>
                        <a:t>4</a:t>
                      </a:r>
                    </a:p>
                  </a:txBody>
                  <a:tcPr/>
                </a:tc>
                <a:tc>
                  <a:txBody>
                    <a:bodyPr/>
                    <a:lstStyle/>
                    <a:p>
                      <a:r>
                        <a:rPr lang="en-GB" dirty="0">
                          <a:solidFill>
                            <a:srgbClr val="0070C0"/>
                          </a:solidFill>
                        </a:rPr>
                        <a:t>1.5 km run</a:t>
                      </a:r>
                    </a:p>
                  </a:txBody>
                  <a:tcPr/>
                </a:tc>
                <a:tc vMerge="1">
                  <a:txBody>
                    <a:bodyPr/>
                    <a:lstStyle/>
                    <a:p>
                      <a:endParaRPr lang="en-GB" dirty="0"/>
                    </a:p>
                  </a:txBody>
                  <a:tcPr/>
                </a:tc>
                <a:extLst>
                  <a:ext uri="{0D108BD9-81ED-4DB2-BD59-A6C34878D82A}">
                    <a16:rowId xmlns:a16="http://schemas.microsoft.com/office/drawing/2014/main" val="2075444400"/>
                  </a:ext>
                </a:extLst>
              </a:tr>
              <a:tr h="370840">
                <a:tc>
                  <a:txBody>
                    <a:bodyPr/>
                    <a:lstStyle/>
                    <a:p>
                      <a:r>
                        <a:rPr lang="en-GB" dirty="0">
                          <a:solidFill>
                            <a:srgbClr val="0070C0"/>
                          </a:solidFill>
                        </a:rPr>
                        <a:t>5</a:t>
                      </a:r>
                    </a:p>
                  </a:txBody>
                  <a:tcPr/>
                </a:tc>
                <a:tc>
                  <a:txBody>
                    <a:bodyPr/>
                    <a:lstStyle/>
                    <a:p>
                      <a:r>
                        <a:rPr lang="en-GB" dirty="0">
                          <a:solidFill>
                            <a:srgbClr val="0070C0"/>
                          </a:solidFill>
                        </a:rPr>
                        <a:t>The plank </a:t>
                      </a:r>
                    </a:p>
                  </a:txBody>
                  <a:tcPr/>
                </a:tc>
                <a:tc vMerge="1">
                  <a:txBody>
                    <a:bodyPr/>
                    <a:lstStyle/>
                    <a:p>
                      <a:endParaRPr lang="en-GB" dirty="0"/>
                    </a:p>
                  </a:txBody>
                  <a:tcPr/>
                </a:tc>
                <a:extLst>
                  <a:ext uri="{0D108BD9-81ED-4DB2-BD59-A6C34878D82A}">
                    <a16:rowId xmlns:a16="http://schemas.microsoft.com/office/drawing/2014/main" val="300380239"/>
                  </a:ext>
                </a:extLst>
              </a:tr>
              <a:tr h="370840">
                <a:tc>
                  <a:txBody>
                    <a:bodyPr/>
                    <a:lstStyle/>
                    <a:p>
                      <a:r>
                        <a:rPr lang="en-GB" dirty="0">
                          <a:solidFill>
                            <a:srgbClr val="0070C0"/>
                          </a:solidFill>
                        </a:rPr>
                        <a:t>6</a:t>
                      </a:r>
                    </a:p>
                  </a:txBody>
                  <a:tcPr/>
                </a:tc>
                <a:tc>
                  <a:txBody>
                    <a:bodyPr/>
                    <a:lstStyle/>
                    <a:p>
                      <a:r>
                        <a:rPr lang="en-GB" dirty="0">
                          <a:solidFill>
                            <a:srgbClr val="0070C0"/>
                          </a:solidFill>
                        </a:rPr>
                        <a:t>Burpees </a:t>
                      </a:r>
                    </a:p>
                  </a:txBody>
                  <a:tcPr/>
                </a:tc>
                <a:tc vMerge="1">
                  <a:txBody>
                    <a:bodyPr/>
                    <a:lstStyle/>
                    <a:p>
                      <a:endParaRPr lang="en-GB" dirty="0"/>
                    </a:p>
                  </a:txBody>
                  <a:tcPr/>
                </a:tc>
                <a:extLst>
                  <a:ext uri="{0D108BD9-81ED-4DB2-BD59-A6C34878D82A}">
                    <a16:rowId xmlns:a16="http://schemas.microsoft.com/office/drawing/2014/main" val="147846351"/>
                  </a:ext>
                </a:extLst>
              </a:tr>
              <a:tr h="370840">
                <a:tc>
                  <a:txBody>
                    <a:bodyPr/>
                    <a:lstStyle/>
                    <a:p>
                      <a:r>
                        <a:rPr lang="en-GB" dirty="0">
                          <a:solidFill>
                            <a:srgbClr val="0070C0"/>
                          </a:solidFill>
                        </a:rPr>
                        <a:t>7</a:t>
                      </a:r>
                    </a:p>
                  </a:txBody>
                  <a:tcPr/>
                </a:tc>
                <a:tc>
                  <a:txBody>
                    <a:bodyPr/>
                    <a:lstStyle/>
                    <a:p>
                      <a:r>
                        <a:rPr lang="en-GB" dirty="0">
                          <a:solidFill>
                            <a:srgbClr val="0070C0"/>
                          </a:solidFill>
                        </a:rPr>
                        <a:t>Standing long jump</a:t>
                      </a:r>
                    </a:p>
                  </a:txBody>
                  <a:tcPr/>
                </a:tc>
                <a:tc vMerge="1">
                  <a:txBody>
                    <a:bodyPr/>
                    <a:lstStyle/>
                    <a:p>
                      <a:endParaRPr lang="en-GB" dirty="0"/>
                    </a:p>
                  </a:txBody>
                  <a:tcPr/>
                </a:tc>
                <a:extLst>
                  <a:ext uri="{0D108BD9-81ED-4DB2-BD59-A6C34878D82A}">
                    <a16:rowId xmlns:a16="http://schemas.microsoft.com/office/drawing/2014/main" val="2345534751"/>
                  </a:ext>
                </a:extLst>
              </a:tr>
              <a:tr h="370840">
                <a:tc>
                  <a:txBody>
                    <a:bodyPr/>
                    <a:lstStyle/>
                    <a:p>
                      <a:r>
                        <a:rPr lang="en-GB" dirty="0">
                          <a:solidFill>
                            <a:srgbClr val="0070C0"/>
                          </a:solidFill>
                        </a:rPr>
                        <a:t>8</a:t>
                      </a:r>
                    </a:p>
                  </a:txBody>
                  <a:tcPr/>
                </a:tc>
                <a:tc>
                  <a:txBody>
                    <a:bodyPr/>
                    <a:lstStyle/>
                    <a:p>
                      <a:r>
                        <a:rPr lang="en-GB" dirty="0">
                          <a:solidFill>
                            <a:srgbClr val="0070C0"/>
                          </a:solidFill>
                        </a:rPr>
                        <a:t>Stork stand balance </a:t>
                      </a:r>
                    </a:p>
                  </a:txBody>
                  <a:tcPr/>
                </a:tc>
                <a:tc vMerge="1">
                  <a:txBody>
                    <a:bodyPr/>
                    <a:lstStyle/>
                    <a:p>
                      <a:endParaRPr lang="en-GB" dirty="0"/>
                    </a:p>
                  </a:txBody>
                  <a:tcPr/>
                </a:tc>
                <a:extLst>
                  <a:ext uri="{0D108BD9-81ED-4DB2-BD59-A6C34878D82A}">
                    <a16:rowId xmlns:a16="http://schemas.microsoft.com/office/drawing/2014/main" val="264504628"/>
                  </a:ext>
                </a:extLst>
              </a:tr>
              <a:tr h="370840">
                <a:tc>
                  <a:txBody>
                    <a:bodyPr/>
                    <a:lstStyle/>
                    <a:p>
                      <a:r>
                        <a:rPr lang="en-GB" dirty="0">
                          <a:solidFill>
                            <a:srgbClr val="0070C0"/>
                          </a:solidFill>
                        </a:rPr>
                        <a:t>9</a:t>
                      </a:r>
                    </a:p>
                  </a:txBody>
                  <a:tcPr/>
                </a:tc>
                <a:tc>
                  <a:txBody>
                    <a:bodyPr/>
                    <a:lstStyle/>
                    <a:p>
                      <a:r>
                        <a:rPr lang="en-GB" dirty="0">
                          <a:solidFill>
                            <a:srgbClr val="0070C0"/>
                          </a:solidFill>
                        </a:rPr>
                        <a:t>Standing Shot Put</a:t>
                      </a:r>
                    </a:p>
                  </a:txBody>
                  <a:tcPr/>
                </a:tc>
                <a:tc vMerge="1">
                  <a:txBody>
                    <a:bodyPr/>
                    <a:lstStyle/>
                    <a:p>
                      <a:endParaRPr lang="en-GB" dirty="0"/>
                    </a:p>
                  </a:txBody>
                  <a:tcPr/>
                </a:tc>
                <a:extLst>
                  <a:ext uri="{0D108BD9-81ED-4DB2-BD59-A6C34878D82A}">
                    <a16:rowId xmlns:a16="http://schemas.microsoft.com/office/drawing/2014/main" val="3303317620"/>
                  </a:ext>
                </a:extLst>
              </a:tr>
              <a:tr h="370840">
                <a:tc>
                  <a:txBody>
                    <a:bodyPr/>
                    <a:lstStyle/>
                    <a:p>
                      <a:r>
                        <a:rPr lang="en-GB" dirty="0">
                          <a:solidFill>
                            <a:srgbClr val="0070C0"/>
                          </a:solidFill>
                        </a:rPr>
                        <a:t>10</a:t>
                      </a:r>
                    </a:p>
                  </a:txBody>
                  <a:tcPr/>
                </a:tc>
                <a:tc>
                  <a:txBody>
                    <a:bodyPr/>
                    <a:lstStyle/>
                    <a:p>
                      <a:r>
                        <a:rPr lang="en-GB" dirty="0">
                          <a:solidFill>
                            <a:srgbClr val="0070C0"/>
                          </a:solidFill>
                        </a:rPr>
                        <a:t>4 metre ball throw</a:t>
                      </a:r>
                    </a:p>
                  </a:txBody>
                  <a:tcPr/>
                </a:tc>
                <a:tc vMerge="1">
                  <a:txBody>
                    <a:bodyPr/>
                    <a:lstStyle/>
                    <a:p>
                      <a:endParaRPr lang="en-GB" dirty="0"/>
                    </a:p>
                  </a:txBody>
                  <a:tcPr/>
                </a:tc>
                <a:extLst>
                  <a:ext uri="{0D108BD9-81ED-4DB2-BD59-A6C34878D82A}">
                    <a16:rowId xmlns:a16="http://schemas.microsoft.com/office/drawing/2014/main" val="817149944"/>
                  </a:ext>
                </a:extLst>
              </a:tr>
            </a:tbl>
          </a:graphicData>
        </a:graphic>
      </p:graphicFrame>
    </p:spTree>
    <p:extLst>
      <p:ext uri="{BB962C8B-B14F-4D97-AF65-F5344CB8AC3E}">
        <p14:creationId xmlns:p14="http://schemas.microsoft.com/office/powerpoint/2010/main" val="29066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053482" y="154482"/>
            <a:ext cx="6422849" cy="1676603"/>
          </a:xfrm>
        </p:spPr>
        <p:txBody>
          <a:bodyPr vert="horz" lIns="91440" tIns="45720" rIns="91440" bIns="45720" rtlCol="0" anchor="ctr">
            <a:normAutofit/>
          </a:bodyPr>
          <a:lstStyle/>
          <a:p>
            <a:r>
              <a:rPr lang="en-US" b="1" dirty="0"/>
              <a:t>Before you take part in the physical challenges!</a:t>
            </a:r>
          </a:p>
        </p:txBody>
      </p:sp>
      <p:sp>
        <p:nvSpPr>
          <p:cNvPr id="5126" name="Rectangle 136">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63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7"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SO Safety Sign - International Hazard Warning Symbol - Self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02106" y="803049"/>
            <a:ext cx="2831796" cy="24707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563BF40-E666-4674-AA1D-A424AC49A1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4672" y="3670395"/>
            <a:ext cx="3026663" cy="20202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 Box 30"/>
          <p:cNvSpPr txBox="1">
            <a:spLocks noChangeArrowheads="1"/>
          </p:cNvSpPr>
          <p:nvPr/>
        </p:nvSpPr>
        <p:spPr bwMode="auto">
          <a:xfrm>
            <a:off x="4964480" y="1777685"/>
            <a:ext cx="6422848" cy="4561569"/>
          </a:xfrm>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lIns="91440" tIns="45720" rIns="91440" bIns="45720" rtlCol="0" anchorCtr="0">
            <a:noAutofit/>
          </a:bodyPr>
          <a:lstStyle/>
          <a:p>
            <a:pPr indent="-228600">
              <a:lnSpc>
                <a:spcPct val="90000"/>
              </a:lnSpc>
              <a:spcAft>
                <a:spcPts val="800"/>
              </a:spcAft>
              <a:buFont typeface="Arial" panose="020B0604020202020204" pitchFamily="34" charset="0"/>
              <a:buChar char="•"/>
            </a:pPr>
            <a:r>
              <a:rPr lang="en-US" b="1" dirty="0"/>
              <a:t>It is important you do the following before you take part:</a:t>
            </a:r>
          </a:p>
          <a:p>
            <a:pPr indent="-228600">
              <a:lnSpc>
                <a:spcPct val="90000"/>
              </a:lnSpc>
              <a:spcAft>
                <a:spcPts val="800"/>
              </a:spcAft>
              <a:buFont typeface="Arial" panose="020B0604020202020204" pitchFamily="34" charset="0"/>
              <a:buChar char="•"/>
            </a:pPr>
            <a:endParaRPr lang="en-US" b="1" dirty="0"/>
          </a:p>
          <a:p>
            <a:pPr marL="342900" indent="-228600">
              <a:lnSpc>
                <a:spcPct val="90000"/>
              </a:lnSpc>
              <a:spcAft>
                <a:spcPts val="800"/>
              </a:spcAft>
              <a:buFont typeface="Arial" panose="020B0604020202020204" pitchFamily="34" charset="0"/>
              <a:buChar char="•"/>
            </a:pPr>
            <a:r>
              <a:rPr lang="en-US" b="1" u="sng" dirty="0"/>
              <a:t>A warm up </a:t>
            </a:r>
            <a:r>
              <a:rPr lang="en-US" b="1" dirty="0"/>
              <a:t>– You have all been taught the importance of warming up in PE.</a:t>
            </a:r>
          </a:p>
          <a:p>
            <a:pPr marL="342900" indent="-228600">
              <a:lnSpc>
                <a:spcPct val="90000"/>
              </a:lnSpc>
              <a:spcAft>
                <a:spcPts val="800"/>
              </a:spcAft>
              <a:buFont typeface="Arial" panose="020B0604020202020204" pitchFamily="34" charset="0"/>
              <a:buChar char="•"/>
            </a:pPr>
            <a:r>
              <a:rPr lang="en-US" b="1" dirty="0"/>
              <a:t>Make sure it includes a pulse raiser and stretches to warm your joints and muscles!</a:t>
            </a:r>
          </a:p>
          <a:p>
            <a:pPr indent="-228600">
              <a:lnSpc>
                <a:spcPct val="90000"/>
              </a:lnSpc>
              <a:spcAft>
                <a:spcPts val="800"/>
              </a:spcAft>
              <a:buFont typeface="Arial" panose="020B0604020202020204" pitchFamily="34" charset="0"/>
              <a:buChar char="•"/>
            </a:pPr>
            <a:endParaRPr lang="en-US" b="1" dirty="0"/>
          </a:p>
          <a:p>
            <a:pPr marL="342900" indent="-228600">
              <a:lnSpc>
                <a:spcPct val="90000"/>
              </a:lnSpc>
              <a:spcAft>
                <a:spcPts val="800"/>
              </a:spcAft>
              <a:buFont typeface="Arial" panose="020B0604020202020204" pitchFamily="34" charset="0"/>
              <a:buChar char="•"/>
            </a:pPr>
            <a:r>
              <a:rPr lang="en-US" b="1" u="sng" dirty="0"/>
              <a:t>Check the environment around you</a:t>
            </a:r>
          </a:p>
          <a:p>
            <a:pPr marL="342900" indent="-228600">
              <a:lnSpc>
                <a:spcPct val="90000"/>
              </a:lnSpc>
              <a:spcAft>
                <a:spcPts val="800"/>
              </a:spcAft>
              <a:buFont typeface="Arial" panose="020B0604020202020204" pitchFamily="34" charset="0"/>
              <a:buChar char="•"/>
            </a:pPr>
            <a:r>
              <a:rPr lang="en-US" b="1" dirty="0"/>
              <a:t>Is the floor dry and non-slippery ? Do you have enough space? Do you need to clear some things away to make the space safer? Are there any wires/objects you could trip over?</a:t>
            </a:r>
          </a:p>
          <a:p>
            <a:pPr>
              <a:lnSpc>
                <a:spcPct val="90000"/>
              </a:lnSpc>
              <a:spcAft>
                <a:spcPts val="800"/>
              </a:spcAft>
            </a:pPr>
            <a:endParaRPr lang="en-US" b="1" dirty="0"/>
          </a:p>
          <a:p>
            <a:pPr marL="342900" indent="-228600">
              <a:lnSpc>
                <a:spcPct val="90000"/>
              </a:lnSpc>
              <a:spcAft>
                <a:spcPts val="800"/>
              </a:spcAft>
              <a:buFont typeface="Arial" panose="020B0604020202020204" pitchFamily="34" charset="0"/>
              <a:buChar char="•"/>
            </a:pPr>
            <a:r>
              <a:rPr lang="en-US" b="1" u="sng" dirty="0"/>
              <a:t>Make sure you are wearing sensible footwear - </a:t>
            </a:r>
            <a:r>
              <a:rPr lang="en-US" b="1" dirty="0"/>
              <a:t>We advise you wear trainers to protect your feet and give you the most grip!</a:t>
            </a:r>
          </a:p>
        </p:txBody>
      </p:sp>
    </p:spTree>
    <p:extLst>
      <p:ext uri="{BB962C8B-B14F-4D97-AF65-F5344CB8AC3E}">
        <p14:creationId xmlns:p14="http://schemas.microsoft.com/office/powerpoint/2010/main" val="2279564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Multi Coloured Balloons (Pack of 200) - GE919 - Buy Online at Nisbe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4994" y="2338794"/>
            <a:ext cx="956177" cy="9561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5131" y="283028"/>
            <a:ext cx="11848012" cy="1356360"/>
          </a:xfrm>
          <a:solidFill>
            <a:srgbClr val="00B0F0"/>
          </a:solidFill>
          <a:ln>
            <a:solidFill>
              <a:schemeClr val="accent1"/>
            </a:solidFill>
          </a:ln>
        </p:spPr>
        <p:txBody>
          <a:bodyPr/>
          <a:lstStyle/>
          <a:p>
            <a:pPr algn="ctr"/>
            <a:r>
              <a:rPr lang="en-GB" b="1" dirty="0">
                <a:solidFill>
                  <a:schemeClr val="tx1"/>
                </a:solidFill>
              </a:rPr>
              <a:t>Challenge 1 – How many kick ups?</a:t>
            </a:r>
          </a:p>
        </p:txBody>
      </p:sp>
      <p:sp>
        <p:nvSpPr>
          <p:cNvPr id="7" name="Text Box 30"/>
          <p:cNvSpPr txBox="1">
            <a:spLocks noChangeArrowheads="1"/>
          </p:cNvSpPr>
          <p:nvPr/>
        </p:nvSpPr>
        <p:spPr bwMode="auto">
          <a:xfrm>
            <a:off x="352697" y="1639386"/>
            <a:ext cx="11547566" cy="22402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1. </a:t>
            </a:r>
            <a:r>
              <a:rPr lang="en-GB" sz="2000" b="1" dirty="0">
                <a:solidFill>
                  <a:srgbClr val="002060"/>
                </a:solidFill>
                <a:effectLst/>
                <a:latin typeface="+mj-lt"/>
                <a:ea typeface="Calibri" panose="020F0502020204030204" pitchFamily="34" charset="0"/>
                <a:cs typeface="Times New Roman" panose="02020603050405020304" pitchFamily="18" charset="0"/>
              </a:rPr>
              <a:t>For this challenge you are going to need a ball – you could use a football, balloon, ball made out of socks or a toilet roll.</a:t>
            </a:r>
          </a:p>
          <a:p>
            <a:pPr>
              <a:lnSpc>
                <a:spcPct val="107000"/>
              </a:lnSpc>
              <a:spcAft>
                <a:spcPts val="800"/>
              </a:spcAft>
            </a:pPr>
            <a:r>
              <a:rPr lang="en-GB" sz="2000" b="1" dirty="0">
                <a:solidFill>
                  <a:srgbClr val="002060"/>
                </a:solidFill>
                <a:latin typeface="+mj-lt"/>
                <a:cs typeface="Times New Roman" panose="02020603050405020304" pitchFamily="18" charset="0"/>
              </a:rPr>
              <a:t>2. You need to count how many you do consecutively (without the object</a:t>
            </a:r>
          </a:p>
          <a:p>
            <a:pPr>
              <a:lnSpc>
                <a:spcPct val="107000"/>
              </a:lnSpc>
              <a:spcAft>
                <a:spcPts val="800"/>
              </a:spcAft>
            </a:pPr>
            <a:r>
              <a:rPr lang="en-GB" sz="2000" b="1" dirty="0">
                <a:solidFill>
                  <a:srgbClr val="002060"/>
                </a:solidFill>
                <a:latin typeface="+mj-lt"/>
                <a:cs typeface="Times New Roman" panose="02020603050405020304" pitchFamily="18" charset="0"/>
              </a:rPr>
              <a:t> touching the floor). This will be your score, keep trying to improve your score.</a:t>
            </a:r>
          </a:p>
          <a:p>
            <a:pPr>
              <a:lnSpc>
                <a:spcPct val="107000"/>
              </a:lnSpc>
              <a:spcAft>
                <a:spcPts val="800"/>
              </a:spcAft>
            </a:pPr>
            <a:r>
              <a:rPr lang="en-GB" sz="2000" b="1" dirty="0">
                <a:solidFill>
                  <a:srgbClr val="002060"/>
                </a:solidFill>
                <a:latin typeface="+mj-lt"/>
                <a:cs typeface="Times New Roman" panose="02020603050405020304" pitchFamily="18" charset="0"/>
              </a:rPr>
              <a:t>3. Final score x1 if you have used a balloon, x2 if you have used a football, x3 if you have used a toilet roll or socks e.g. Football total 57 will be 57x2= Total 114</a:t>
            </a:r>
            <a:endParaRPr lang="en-GB" sz="2000" b="1" dirty="0">
              <a:solidFill>
                <a:srgbClr val="002060"/>
              </a:solidFill>
              <a:latin typeface="+mj-lt"/>
              <a:cs typeface="Calibri" panose="020F0502020204030204" pitchFamily="34" charset="0"/>
            </a:endParaRPr>
          </a:p>
        </p:txBody>
      </p:sp>
      <p:sp>
        <p:nvSpPr>
          <p:cNvPr id="8" name="Text Box 30"/>
          <p:cNvSpPr txBox="1">
            <a:spLocks noChangeArrowheads="1"/>
          </p:cNvSpPr>
          <p:nvPr/>
        </p:nvSpPr>
        <p:spPr bwMode="auto">
          <a:xfrm>
            <a:off x="606755" y="3905250"/>
            <a:ext cx="3625611" cy="2560863"/>
          </a:xfrm>
          <a:prstGeom prst="rect">
            <a:avLst/>
          </a:prstGeom>
          <a:solidFill>
            <a:schemeClr val="accent2">
              <a:lumMod val="40000"/>
              <a:lumOff val="60000"/>
            </a:schemeClr>
          </a:solidFill>
          <a:ln>
            <a:solidFill>
              <a:schemeClr val="accent1"/>
            </a:solidFill>
          </a:ln>
          <a:effectLst/>
        </p:spPr>
        <p:txBody>
          <a:bodyPr rot="0" vert="horz" wrap="square" lIns="36576" tIns="36576" rIns="36576" bIns="36576" anchor="t" anchorCtr="0" upright="1">
            <a:noAutofit/>
          </a:bodyPr>
          <a:lstStyle/>
          <a:p>
            <a:pPr algn="ctr">
              <a:lnSpc>
                <a:spcPct val="107000"/>
              </a:lnSpc>
              <a:spcAft>
                <a:spcPts val="800"/>
              </a:spcAft>
            </a:pPr>
            <a:r>
              <a:rPr lang="en-GB" sz="2000" b="1" u="sng" dirty="0">
                <a:solidFill>
                  <a:srgbClr val="0070C0"/>
                </a:solidFill>
                <a:latin typeface="+mj-lt"/>
                <a:ea typeface="Calibri" panose="020F0502020204030204" pitchFamily="34" charset="0"/>
                <a:cs typeface="Calibri" panose="020F0502020204030204" pitchFamily="34" charset="0"/>
              </a:rPr>
              <a:t>TECHNIQUE</a:t>
            </a:r>
          </a:p>
          <a:p>
            <a:pPr>
              <a:lnSpc>
                <a:spcPct val="107000"/>
              </a:lnSpc>
              <a:spcAft>
                <a:spcPts val="800"/>
              </a:spcAft>
            </a:pPr>
            <a:br>
              <a:rPr lang="en-GB" sz="1400" b="1" dirty="0">
                <a:solidFill>
                  <a:srgbClr val="0070C0"/>
                </a:solidFill>
                <a:effectLst/>
                <a:latin typeface="+mj-lt"/>
                <a:ea typeface="Calibri" panose="020F0502020204030204" pitchFamily="34" charset="0"/>
                <a:cs typeface="Times New Roman" panose="02020603050405020304" pitchFamily="18" charset="0"/>
              </a:rPr>
            </a:br>
            <a:r>
              <a:rPr lang="en-GB" sz="2000" b="1" dirty="0">
                <a:solidFill>
                  <a:srgbClr val="0070C0"/>
                </a:solidFill>
                <a:latin typeface="+mj-lt"/>
                <a:ea typeface="Calibri" panose="020F0502020204030204" pitchFamily="34" charset="0"/>
                <a:cs typeface="Times New Roman" panose="02020603050405020304" pitchFamily="18" charset="0"/>
              </a:rPr>
              <a:t>1. Kick the ball using your laces</a:t>
            </a:r>
          </a:p>
          <a:p>
            <a:pPr>
              <a:lnSpc>
                <a:spcPct val="107000"/>
              </a:lnSpc>
              <a:spcAft>
                <a:spcPts val="800"/>
              </a:spcAft>
            </a:pPr>
            <a:r>
              <a:rPr lang="en-GB" sz="2000" b="1" dirty="0">
                <a:solidFill>
                  <a:srgbClr val="0070C0"/>
                </a:solidFill>
                <a:effectLst/>
                <a:latin typeface="+mj-lt"/>
                <a:ea typeface="Calibri" panose="020F0502020204030204" pitchFamily="34" charset="0"/>
                <a:cs typeface="Times New Roman" panose="02020603050405020304" pitchFamily="18" charset="0"/>
              </a:rPr>
              <a:t>2. Keep your eye on the ball</a:t>
            </a:r>
          </a:p>
          <a:p>
            <a:pPr>
              <a:lnSpc>
                <a:spcPct val="107000"/>
              </a:lnSpc>
              <a:spcAft>
                <a:spcPts val="800"/>
              </a:spcAft>
            </a:pPr>
            <a:r>
              <a:rPr lang="en-GB" sz="2000" b="1" dirty="0">
                <a:solidFill>
                  <a:srgbClr val="0070C0"/>
                </a:solidFill>
                <a:latin typeface="+mj-lt"/>
                <a:ea typeface="Calibri" panose="020F0502020204030204" pitchFamily="34" charset="0"/>
                <a:cs typeface="Times New Roman" panose="02020603050405020304" pitchFamily="18" charset="0"/>
              </a:rPr>
              <a:t>3. Maintain an upright posture</a:t>
            </a:r>
            <a:endParaRPr lang="en-GB" sz="2000" b="1" dirty="0">
              <a:solidFill>
                <a:srgbClr val="0070C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ight Arrow 2"/>
          <p:cNvSpPr/>
          <p:nvPr/>
        </p:nvSpPr>
        <p:spPr>
          <a:xfrm>
            <a:off x="3457598" y="4878586"/>
            <a:ext cx="1345475" cy="5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Classic Plain Black &amp; White Football 32 Panel - Siz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1283" y="2254590"/>
            <a:ext cx="1124586" cy="11245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antex Standard Toilet Paper 2-Ply (Pack of 36) - GD751 - Buy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7955" y="2381758"/>
            <a:ext cx="948644" cy="948644"/>
          </a:xfrm>
          <a:prstGeom prst="rect">
            <a:avLst/>
          </a:prstGeom>
          <a:noFill/>
          <a:extLst>
            <a:ext uri="{909E8E84-426E-40DD-AFC4-6F175D3DCCD1}">
              <a14:hiddenFill xmlns:a14="http://schemas.microsoft.com/office/drawing/2010/main">
                <a:solidFill>
                  <a:srgbClr val="FFFFFF"/>
                </a:solidFill>
              </a14:hiddenFill>
            </a:ext>
          </a:extLst>
        </p:spPr>
      </p:pic>
      <p:sp>
        <p:nvSpPr>
          <p:cNvPr id="16" name="Cloud 15"/>
          <p:cNvSpPr/>
          <p:nvPr/>
        </p:nvSpPr>
        <p:spPr>
          <a:xfrm>
            <a:off x="9006744" y="4579074"/>
            <a:ext cx="2578501" cy="1845493"/>
          </a:xfrm>
          <a:prstGeom prst="cloud">
            <a:avLst/>
          </a:prstGeom>
          <a:solidFill>
            <a:srgbClr val="CC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alibri" panose="020F0502020204030204" pitchFamily="34" charset="0"/>
                <a:cs typeface="Calibri" panose="020F0502020204030204" pitchFamily="34" charset="0"/>
              </a:rPr>
              <a:t>Click the link on Slide 4 to upload your score to the PE department!</a:t>
            </a:r>
          </a:p>
        </p:txBody>
      </p:sp>
      <p:pic>
        <p:nvPicPr>
          <p:cNvPr id="11266" name="Picture 2" descr="Watch: College footballer scores keepy-uppy screamer | Shropshire Star"/>
          <p:cNvPicPr>
            <a:picLocks noChangeAspect="1" noChangeArrowheads="1"/>
          </p:cNvPicPr>
          <p:nvPr/>
        </p:nvPicPr>
        <p:blipFill>
          <a:blip r:embed="rId5" cstate="print"/>
          <a:srcRect/>
          <a:stretch>
            <a:fillRect/>
          </a:stretch>
        </p:blipFill>
        <p:spPr bwMode="auto">
          <a:xfrm>
            <a:off x="4994275" y="3905250"/>
            <a:ext cx="3505200" cy="2628900"/>
          </a:xfrm>
          <a:prstGeom prst="rect">
            <a:avLst/>
          </a:prstGeom>
          <a:noFill/>
        </p:spPr>
      </p:pic>
      <p:pic>
        <p:nvPicPr>
          <p:cNvPr id="18" name="Picture 1">
            <a:extLst>
              <a:ext uri="{FF2B5EF4-FFF2-40B4-BE49-F238E27FC236}">
                <a16:creationId xmlns:a16="http://schemas.microsoft.com/office/drawing/2014/main" id="{C8E964E5-471C-4AB1-B030-17FD11D3232E}"/>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
            <a:ext cx="1660358" cy="166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590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283028"/>
            <a:ext cx="11848012" cy="1356360"/>
          </a:xfrm>
          <a:solidFill>
            <a:srgbClr val="00B0F0"/>
          </a:solidFill>
          <a:ln>
            <a:solidFill>
              <a:schemeClr val="accent1"/>
            </a:solidFill>
          </a:ln>
        </p:spPr>
        <p:txBody>
          <a:bodyPr/>
          <a:lstStyle/>
          <a:p>
            <a:pPr algn="ctr"/>
            <a:r>
              <a:rPr lang="en-GB" b="1" dirty="0">
                <a:solidFill>
                  <a:schemeClr val="tx1"/>
                </a:solidFill>
              </a:rPr>
              <a:t>Challenge 2 – Sit Ups in 1 Minute</a:t>
            </a:r>
          </a:p>
        </p:txBody>
      </p:sp>
      <p:sp>
        <p:nvSpPr>
          <p:cNvPr id="7" name="Text Box 30"/>
          <p:cNvSpPr txBox="1">
            <a:spLocks noChangeArrowheads="1"/>
          </p:cNvSpPr>
          <p:nvPr/>
        </p:nvSpPr>
        <p:spPr bwMode="auto">
          <a:xfrm>
            <a:off x="352697" y="1639385"/>
            <a:ext cx="11299372" cy="21488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1. For this challenge you need an empty floor space. You may want to cushion your back with a resistance mat or towel</a:t>
            </a:r>
          </a:p>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2. You have 1 minute to see how many sit ups you can do.</a:t>
            </a:r>
          </a:p>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3. Clarification: This is a sit up challenge and NOT a crunch challenge so you need to come all the way up to your knees!</a:t>
            </a:r>
            <a:endParaRPr lang="en-GB" sz="2000" b="1" dirty="0">
              <a:solidFill>
                <a:srgbClr val="002060"/>
              </a:solidFill>
              <a:effectLst/>
              <a:latin typeface="+mj-lt"/>
              <a:ea typeface="Calibri" panose="020F0502020204030204" pitchFamily="34" charset="0"/>
              <a:cs typeface="Calibri" panose="020F0502020204030204" pitchFamily="34" charset="0"/>
            </a:endParaRPr>
          </a:p>
        </p:txBody>
      </p:sp>
      <p:sp>
        <p:nvSpPr>
          <p:cNvPr id="8" name="Text Box 30"/>
          <p:cNvSpPr txBox="1">
            <a:spLocks noChangeArrowheads="1"/>
          </p:cNvSpPr>
          <p:nvPr/>
        </p:nvSpPr>
        <p:spPr bwMode="auto">
          <a:xfrm>
            <a:off x="352697" y="3487784"/>
            <a:ext cx="3879669" cy="2978330"/>
          </a:xfrm>
          <a:prstGeom prst="rect">
            <a:avLst/>
          </a:prstGeom>
          <a:solidFill>
            <a:schemeClr val="accent2">
              <a:lumMod val="40000"/>
              <a:lumOff val="60000"/>
            </a:schemeClr>
          </a:solidFill>
          <a:ln>
            <a:solidFill>
              <a:schemeClr val="accent1"/>
            </a:solidFill>
          </a:ln>
          <a:effectLst/>
        </p:spPr>
        <p:txBody>
          <a:bodyPr rot="0" vert="horz" wrap="square" lIns="36576" tIns="36576" rIns="36576" bIns="36576" anchor="t" anchorCtr="0" upright="1">
            <a:noAutofit/>
          </a:bodyPr>
          <a:lstStyle/>
          <a:p>
            <a:pPr algn="ctr">
              <a:lnSpc>
                <a:spcPct val="107000"/>
              </a:lnSpc>
              <a:spcAft>
                <a:spcPts val="800"/>
              </a:spcAft>
            </a:pPr>
            <a:r>
              <a:rPr lang="en-GB" sz="2000" b="1" u="sng" dirty="0">
                <a:solidFill>
                  <a:srgbClr val="0070C0"/>
                </a:solidFill>
                <a:latin typeface="Calibri" panose="020F0502020204030204" pitchFamily="34" charset="0"/>
                <a:ea typeface="Calibri" panose="020F0502020204030204" pitchFamily="34" charset="0"/>
                <a:cs typeface="Calibri" panose="020F0502020204030204" pitchFamily="34" charset="0"/>
              </a:rPr>
              <a:t>TECHNIQUE</a:t>
            </a:r>
          </a:p>
          <a:p>
            <a:pPr>
              <a:lnSpc>
                <a:spcPct val="107000"/>
              </a:lnSpc>
              <a:spcAft>
                <a:spcPts val="800"/>
              </a:spcAft>
            </a:pPr>
            <a:br>
              <a:rPr lang="en-GB"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 Lie on the floor with your knees bent and feet firmly on the ground. </a:t>
            </a:r>
          </a:p>
          <a:p>
            <a:pPr>
              <a:lnSpc>
                <a:spcPct val="107000"/>
              </a:lnSpc>
              <a:spcAft>
                <a:spcPts val="800"/>
              </a:spcAft>
            </a:pPr>
            <a:r>
              <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Cross you arms or put your hands to the side of your head</a:t>
            </a:r>
          </a:p>
          <a:p>
            <a:pPr>
              <a:lnSpc>
                <a:spcPct val="107000"/>
              </a:lnSpc>
              <a:spcAft>
                <a:spcPts val="800"/>
              </a:spcAft>
            </a:pPr>
            <a:r>
              <a:rPr lang="en-GB"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3. Keep your core tight and come up all the way to your knees</a:t>
            </a:r>
            <a:endPar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ight Arrow 2"/>
          <p:cNvSpPr/>
          <p:nvPr/>
        </p:nvSpPr>
        <p:spPr>
          <a:xfrm>
            <a:off x="3616529" y="3652974"/>
            <a:ext cx="1345475" cy="5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loud 14"/>
          <p:cNvSpPr/>
          <p:nvPr/>
        </p:nvSpPr>
        <p:spPr>
          <a:xfrm>
            <a:off x="9043602" y="4508240"/>
            <a:ext cx="2806630" cy="2148843"/>
          </a:xfrm>
          <a:prstGeom prst="cloud">
            <a:avLst/>
          </a:prstGeom>
          <a:solidFill>
            <a:srgbClr val="CC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alibri" panose="020F0502020204030204" pitchFamily="34" charset="0"/>
                <a:cs typeface="Calibri" panose="020F0502020204030204" pitchFamily="34" charset="0"/>
              </a:rPr>
              <a:t>Click the link on Slide 4 to upload your score to the PE department!</a:t>
            </a:r>
          </a:p>
        </p:txBody>
      </p:sp>
      <p:pic>
        <p:nvPicPr>
          <p:cNvPr id="10242" name="Picture 2" descr="Sit-Ups | Most Common Exercises | POPSUGAR Fitness UK Photo 7"/>
          <p:cNvPicPr>
            <a:picLocks noChangeAspect="1" noChangeArrowheads="1"/>
          </p:cNvPicPr>
          <p:nvPr/>
        </p:nvPicPr>
        <p:blipFill>
          <a:blip r:embed="rId2" cstate="print"/>
          <a:srcRect/>
          <a:stretch>
            <a:fillRect/>
          </a:stretch>
        </p:blipFill>
        <p:spPr bwMode="auto">
          <a:xfrm>
            <a:off x="5414212" y="3296652"/>
            <a:ext cx="3152274" cy="3152274"/>
          </a:xfrm>
          <a:prstGeom prst="rect">
            <a:avLst/>
          </a:prstGeom>
          <a:noFill/>
        </p:spPr>
      </p:pic>
      <p:pic>
        <p:nvPicPr>
          <p:cNvPr id="10" name="Picture 1">
            <a:extLst>
              <a:ext uri="{FF2B5EF4-FFF2-40B4-BE49-F238E27FC236}">
                <a16:creationId xmlns:a16="http://schemas.microsoft.com/office/drawing/2014/main" id="{C8E964E5-471C-4AB1-B030-17FD11D3232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
            <a:ext cx="1660358" cy="166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78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portshall Speed Bounce Mat - Running and Hurdles - Athletic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2421" y="2995746"/>
            <a:ext cx="3563190" cy="35631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5131" y="283028"/>
            <a:ext cx="11848012" cy="1356360"/>
          </a:xfrm>
          <a:solidFill>
            <a:srgbClr val="00B0F0"/>
          </a:solidFill>
          <a:ln>
            <a:solidFill>
              <a:schemeClr val="accent1"/>
            </a:solidFill>
          </a:ln>
        </p:spPr>
        <p:txBody>
          <a:bodyPr/>
          <a:lstStyle/>
          <a:p>
            <a:pPr algn="ctr"/>
            <a:r>
              <a:rPr lang="en-GB" b="1" dirty="0">
                <a:solidFill>
                  <a:schemeClr val="tx1"/>
                </a:solidFill>
              </a:rPr>
              <a:t>Challenge 3 – Speed Bounce</a:t>
            </a:r>
          </a:p>
        </p:txBody>
      </p:sp>
      <p:sp>
        <p:nvSpPr>
          <p:cNvPr id="7" name="Text Box 30"/>
          <p:cNvSpPr txBox="1">
            <a:spLocks noChangeArrowheads="1"/>
          </p:cNvSpPr>
          <p:nvPr/>
        </p:nvSpPr>
        <p:spPr bwMode="auto">
          <a:xfrm>
            <a:off x="352697" y="1639386"/>
            <a:ext cx="11299372" cy="19267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ct val="107000"/>
              </a:lnSpc>
              <a:spcAft>
                <a:spcPts val="800"/>
              </a:spcAft>
            </a:pPr>
            <a:br>
              <a:rPr lang="en-GB" sz="1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en-GB" sz="2000" b="1" dirty="0">
                <a:solidFill>
                  <a:srgbClr val="002060"/>
                </a:solidFill>
                <a:latin typeface="+mj-lt"/>
                <a:ea typeface="Calibri" panose="020F0502020204030204" pitchFamily="34" charset="0"/>
                <a:cs typeface="Times New Roman" panose="02020603050405020304" pitchFamily="18" charset="0"/>
              </a:rPr>
              <a:t>1. </a:t>
            </a:r>
            <a:r>
              <a:rPr lang="en-GB" sz="2000" b="1" dirty="0">
                <a:solidFill>
                  <a:srgbClr val="002060"/>
                </a:solidFill>
                <a:effectLst/>
                <a:latin typeface="+mj-lt"/>
                <a:ea typeface="Calibri" panose="020F0502020204030204" pitchFamily="34" charset="0"/>
                <a:cs typeface="Times New Roman" panose="02020603050405020304" pitchFamily="18" charset="0"/>
              </a:rPr>
              <a:t>Create a speed bounce – this needs to be something you can jump over. </a:t>
            </a:r>
            <a:endParaRPr lang="en-GB" sz="2000" b="1" dirty="0">
              <a:solidFill>
                <a:srgbClr val="002060"/>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002060"/>
                </a:solidFill>
                <a:effectLst/>
                <a:latin typeface="+mj-lt"/>
                <a:ea typeface="Calibri" panose="020F0502020204030204" pitchFamily="34" charset="0"/>
                <a:cs typeface="Times New Roman" panose="02020603050405020304" pitchFamily="18" charset="0"/>
              </a:rPr>
              <a:t>2. You could use a rolled up towel, a pillow or line of toilet/kitchen rolls.</a:t>
            </a:r>
          </a:p>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3. Time how many times you can jump over your object  in 1 minute.</a:t>
            </a:r>
          </a:p>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4. Each jump over the object counts as 1.  </a:t>
            </a:r>
            <a:r>
              <a:rPr lang="en-GB" sz="2000" b="1" dirty="0">
                <a:solidFill>
                  <a:srgbClr val="002060"/>
                </a:solidFill>
                <a:effectLst/>
                <a:latin typeface="+mj-lt"/>
                <a:ea typeface="Calibri" panose="020F0502020204030204" pitchFamily="34" charset="0"/>
                <a:cs typeface="Times New Roman" panose="02020603050405020304" pitchFamily="18" charset="0"/>
              </a:rPr>
              <a:t> </a:t>
            </a:r>
            <a:endParaRPr lang="en-GB" sz="2000" b="1" dirty="0">
              <a:solidFill>
                <a:srgbClr val="002060"/>
              </a:solidFill>
              <a:latin typeface="+mj-lt"/>
              <a:cs typeface="Calibri" panose="020F0502020204030204" pitchFamily="34" charset="0"/>
            </a:endParaRP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 Box 30"/>
          <p:cNvSpPr txBox="1">
            <a:spLocks noChangeArrowheads="1"/>
          </p:cNvSpPr>
          <p:nvPr/>
        </p:nvSpPr>
        <p:spPr bwMode="auto">
          <a:xfrm>
            <a:off x="439615" y="3637680"/>
            <a:ext cx="3792751" cy="2828433"/>
          </a:xfrm>
          <a:prstGeom prst="rect">
            <a:avLst/>
          </a:prstGeom>
          <a:solidFill>
            <a:schemeClr val="accent2">
              <a:lumMod val="40000"/>
              <a:lumOff val="60000"/>
            </a:schemeClr>
          </a:solidFill>
          <a:ln>
            <a:solidFill>
              <a:schemeClr val="accent1"/>
            </a:solidFill>
          </a:ln>
          <a:effectLst/>
        </p:spPr>
        <p:txBody>
          <a:bodyPr rot="0" vert="horz" wrap="square" lIns="36576" tIns="36576" rIns="36576" bIns="36576" anchor="t" anchorCtr="0" upright="1">
            <a:noAutofit/>
          </a:bodyPr>
          <a:lstStyle/>
          <a:p>
            <a:pPr algn="ctr">
              <a:lnSpc>
                <a:spcPct val="107000"/>
              </a:lnSpc>
              <a:spcAft>
                <a:spcPts val="800"/>
              </a:spcAft>
            </a:pPr>
            <a:r>
              <a:rPr lang="en-GB" sz="2000" b="1" u="sng" dirty="0">
                <a:solidFill>
                  <a:srgbClr val="002060"/>
                </a:solidFill>
                <a:latin typeface="+mj-lt"/>
                <a:ea typeface="Calibri" panose="020F0502020204030204" pitchFamily="34" charset="0"/>
                <a:cs typeface="Calibri" panose="020F0502020204030204" pitchFamily="34" charset="0"/>
              </a:rPr>
              <a:t>TECHNIQUE</a:t>
            </a:r>
          </a:p>
          <a:p>
            <a:pPr>
              <a:lnSpc>
                <a:spcPct val="107000"/>
              </a:lnSpc>
              <a:spcAft>
                <a:spcPts val="800"/>
              </a:spcAft>
            </a:pPr>
            <a:br>
              <a:rPr lang="en-GB" sz="1400" b="1" dirty="0">
                <a:solidFill>
                  <a:srgbClr val="FFC000"/>
                </a:solidFill>
                <a:effectLst/>
                <a:latin typeface="+mj-lt"/>
                <a:ea typeface="Calibri" panose="020F0502020204030204" pitchFamily="34" charset="0"/>
                <a:cs typeface="Times New Roman" panose="02020603050405020304" pitchFamily="18" charset="0"/>
              </a:rPr>
            </a:br>
            <a:r>
              <a:rPr lang="en-GB" b="1" dirty="0">
                <a:solidFill>
                  <a:srgbClr val="0070C0"/>
                </a:solidFill>
                <a:latin typeface="+mj-lt"/>
                <a:ea typeface="Calibri" panose="020F0502020204030204" pitchFamily="34" charset="0"/>
                <a:cs typeface="Times New Roman" panose="02020603050405020304" pitchFamily="18" charset="0"/>
              </a:rPr>
              <a:t>1. It is a two footed jump – 2 feet to 2 feet</a:t>
            </a:r>
          </a:p>
          <a:p>
            <a:pPr>
              <a:lnSpc>
                <a:spcPct val="107000"/>
              </a:lnSpc>
              <a:spcAft>
                <a:spcPts val="800"/>
              </a:spcAft>
            </a:pPr>
            <a:r>
              <a:rPr lang="en-GB" b="1" dirty="0">
                <a:solidFill>
                  <a:srgbClr val="0070C0"/>
                </a:solidFill>
                <a:latin typeface="+mj-lt"/>
                <a:ea typeface="Calibri" panose="020F0502020204030204" pitchFamily="34" charset="0"/>
                <a:cs typeface="Times New Roman" panose="02020603050405020304" pitchFamily="18" charset="0"/>
              </a:rPr>
              <a:t>2. Bring feet as high as possible</a:t>
            </a:r>
          </a:p>
          <a:p>
            <a:pPr>
              <a:lnSpc>
                <a:spcPct val="107000"/>
              </a:lnSpc>
              <a:spcAft>
                <a:spcPts val="800"/>
              </a:spcAft>
            </a:pPr>
            <a:r>
              <a:rPr lang="en-GB" b="1" dirty="0">
                <a:solidFill>
                  <a:srgbClr val="0070C0"/>
                </a:solidFill>
                <a:latin typeface="+mj-lt"/>
                <a:ea typeface="Calibri" panose="020F0502020204030204" pitchFamily="34" charset="0"/>
                <a:cs typeface="Times New Roman" panose="02020603050405020304" pitchFamily="18" charset="0"/>
              </a:rPr>
              <a:t>3. Look at your feet for guidance</a:t>
            </a:r>
          </a:p>
          <a:p>
            <a:pPr>
              <a:lnSpc>
                <a:spcPct val="107000"/>
              </a:lnSpc>
              <a:spcAft>
                <a:spcPts val="800"/>
              </a:spcAft>
            </a:pPr>
            <a:r>
              <a:rPr lang="en-GB" b="1" dirty="0">
                <a:solidFill>
                  <a:srgbClr val="0070C0"/>
                </a:solidFill>
                <a:latin typeface="+mj-lt"/>
                <a:ea typeface="Calibri" panose="020F0502020204030204" pitchFamily="34" charset="0"/>
                <a:cs typeface="Times New Roman" panose="02020603050405020304" pitchFamily="18" charset="0"/>
              </a:rPr>
              <a:t>4. Must jump over the object and try not to touch it</a:t>
            </a:r>
          </a:p>
          <a:p>
            <a:pPr>
              <a:lnSpc>
                <a:spcPct val="107000"/>
              </a:lnSpc>
              <a:spcAft>
                <a:spcPts val="800"/>
              </a:spcAft>
            </a:pPr>
            <a:endParaRPr lang="en-GB" sz="2000" b="1" dirty="0">
              <a:solidFill>
                <a:srgbClr val="00206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ight Arrow 2"/>
          <p:cNvSpPr/>
          <p:nvPr/>
        </p:nvSpPr>
        <p:spPr>
          <a:xfrm>
            <a:off x="3389810" y="4405770"/>
            <a:ext cx="1345475" cy="5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depositphotos_21770573-stock-photo-rolled-up-blue-towel-isolate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9908" y="2547867"/>
            <a:ext cx="1634721" cy="1089814"/>
          </a:xfrm>
          <a:prstGeom prst="rect">
            <a:avLst/>
          </a:prstGeom>
          <a:noFill/>
          <a:extLst>
            <a:ext uri="{909E8E84-426E-40DD-AFC4-6F175D3DCCD1}">
              <a14:hiddenFill xmlns:a14="http://schemas.microsoft.com/office/drawing/2010/main">
                <a:solidFill>
                  <a:srgbClr val="FFFFFF"/>
                </a:solidFill>
              </a14:hiddenFill>
            </a:ext>
          </a:extLst>
        </p:spPr>
      </p:pic>
      <p:sp>
        <p:nvSpPr>
          <p:cNvPr id="15" name="Cloud 14"/>
          <p:cNvSpPr/>
          <p:nvPr/>
        </p:nvSpPr>
        <p:spPr>
          <a:xfrm>
            <a:off x="9077739" y="4730323"/>
            <a:ext cx="2772493" cy="1926760"/>
          </a:xfrm>
          <a:prstGeom prst="cloud">
            <a:avLst/>
          </a:prstGeom>
          <a:solidFill>
            <a:srgbClr val="CC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alibri" panose="020F0502020204030204" pitchFamily="34" charset="0"/>
                <a:cs typeface="Calibri" panose="020F0502020204030204" pitchFamily="34" charset="0"/>
              </a:rPr>
              <a:t>Click the link on Slide 4 to upload your score to the PE department!</a:t>
            </a:r>
          </a:p>
        </p:txBody>
      </p:sp>
      <p:pic>
        <p:nvPicPr>
          <p:cNvPr id="6" name="Picture 5" descr="A picture containing object, sitting, front, paper&#10;&#10;Description automatically generated">
            <a:extLst>
              <a:ext uri="{FF2B5EF4-FFF2-40B4-BE49-F238E27FC236}">
                <a16:creationId xmlns:a16="http://schemas.microsoft.com/office/drawing/2014/main" id="{1CA47D03-726B-4415-A472-1288D1A4B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177" y="2267779"/>
            <a:ext cx="1736008" cy="1736008"/>
          </a:xfrm>
          <a:prstGeom prst="rect">
            <a:avLst/>
          </a:prstGeom>
        </p:spPr>
      </p:pic>
      <p:pic>
        <p:nvPicPr>
          <p:cNvPr id="16" name="Picture 1">
            <a:extLst>
              <a:ext uri="{FF2B5EF4-FFF2-40B4-BE49-F238E27FC236}">
                <a16:creationId xmlns:a16="http://schemas.microsoft.com/office/drawing/2014/main" id="{C8E964E5-471C-4AB1-B030-17FD11D3232E}"/>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
            <a:ext cx="1660358" cy="166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73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283028"/>
            <a:ext cx="11848012" cy="1356360"/>
          </a:xfrm>
          <a:solidFill>
            <a:srgbClr val="00B0F0"/>
          </a:solidFill>
          <a:ln>
            <a:solidFill>
              <a:schemeClr val="accent1"/>
            </a:solidFill>
          </a:ln>
        </p:spPr>
        <p:txBody>
          <a:bodyPr/>
          <a:lstStyle/>
          <a:p>
            <a:pPr algn="ctr"/>
            <a:r>
              <a:rPr lang="en-GB" b="1" dirty="0">
                <a:solidFill>
                  <a:schemeClr val="tx1"/>
                </a:solidFill>
                <a:cs typeface="Calibri Light" panose="020F0302020204030204" pitchFamily="34" charset="0"/>
              </a:rPr>
              <a:t>Challenge 4 – 1.5 km  Run</a:t>
            </a:r>
          </a:p>
        </p:txBody>
      </p:sp>
      <p:sp>
        <p:nvSpPr>
          <p:cNvPr id="7" name="Text Box 30"/>
          <p:cNvSpPr txBox="1">
            <a:spLocks noChangeArrowheads="1"/>
          </p:cNvSpPr>
          <p:nvPr/>
        </p:nvSpPr>
        <p:spPr bwMode="auto">
          <a:xfrm>
            <a:off x="352697" y="1661376"/>
            <a:ext cx="10562953" cy="2423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1. Measure a 1.5km route near your house using </a:t>
            </a:r>
            <a:r>
              <a:rPr lang="en-GB" sz="2000" b="1" dirty="0">
                <a:solidFill>
                  <a:srgbClr val="002060"/>
                </a:solidFill>
                <a:latin typeface="+mj-lt"/>
                <a:ea typeface="Calibri" panose="020F0502020204030204" pitchFamily="34" charset="0"/>
                <a:cs typeface="Times New Roman" panose="02020603050405020304" pitchFamily="18" charset="0"/>
                <a:hlinkClick r:id="rId2"/>
              </a:rPr>
              <a:t>https://onthegomap.com/#/create</a:t>
            </a:r>
            <a:r>
              <a:rPr lang="en-GB" sz="2000" b="1" dirty="0">
                <a:solidFill>
                  <a:srgbClr val="002060"/>
                </a:solidFill>
                <a:latin typeface="+mj-lt"/>
                <a:ea typeface="Calibri" panose="020F0502020204030204" pitchFamily="34" charset="0"/>
                <a:cs typeface="Times New Roman" panose="02020603050405020304" pitchFamily="18" charset="0"/>
              </a:rPr>
              <a:t> . Avoid routes where you have to cross roads, paths in local parks would be great for this. Make sure you choose a flat course. </a:t>
            </a:r>
          </a:p>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2. If you only have a stop watch, walk for 10-12 minutes (most people cover 1.5 km in this time), then time how long it takes you to run back to your original starting position.</a:t>
            </a:r>
          </a:p>
          <a:p>
            <a:pPr>
              <a:lnSpc>
                <a:spcPct val="107000"/>
              </a:lnSpc>
              <a:spcAft>
                <a:spcPts val="800"/>
              </a:spcAft>
            </a:pPr>
            <a:r>
              <a:rPr lang="en-GB" sz="2000" b="1" dirty="0">
                <a:solidFill>
                  <a:srgbClr val="002060"/>
                </a:solidFill>
                <a:latin typeface="+mj-lt"/>
                <a:ea typeface="Calibri" panose="020F0502020204030204" pitchFamily="34" charset="0"/>
                <a:cs typeface="Times New Roman" panose="02020603050405020304" pitchFamily="18" charset="0"/>
              </a:rPr>
              <a:t>3. Submit how long it took you in minutes and seconds (</a:t>
            </a:r>
            <a:r>
              <a:rPr lang="en-GB" sz="2000" b="1" dirty="0" err="1">
                <a:solidFill>
                  <a:srgbClr val="002060"/>
                </a:solidFill>
                <a:latin typeface="+mj-lt"/>
                <a:ea typeface="Calibri" panose="020F0502020204030204" pitchFamily="34" charset="0"/>
                <a:cs typeface="Times New Roman" panose="02020603050405020304" pitchFamily="18" charset="0"/>
              </a:rPr>
              <a:t>min:seconds</a:t>
            </a:r>
            <a:r>
              <a:rPr lang="en-GB" sz="2000" b="1" dirty="0">
                <a:solidFill>
                  <a:srgbClr val="002060"/>
                </a:solidFill>
                <a:latin typeface="+mj-lt"/>
                <a:ea typeface="Calibri" panose="020F0502020204030204" pitchFamily="34" charset="0"/>
                <a:cs typeface="Times New Roman" panose="02020603050405020304" pitchFamily="18" charset="0"/>
              </a:rPr>
              <a:t>)</a:t>
            </a:r>
            <a:endParaRPr lang="en-GB" sz="2000" b="1" dirty="0">
              <a:solidFill>
                <a:srgbClr val="002060"/>
              </a:solidFill>
              <a:effectLst/>
              <a:latin typeface="+mj-lt"/>
              <a:ea typeface="Calibri" panose="020F0502020204030204" pitchFamily="34" charset="0"/>
              <a:cs typeface="Calibri" panose="020F0502020204030204" pitchFamily="34" charset="0"/>
            </a:endParaRPr>
          </a:p>
        </p:txBody>
      </p:sp>
      <p:sp>
        <p:nvSpPr>
          <p:cNvPr id="8" name="Text Box 30"/>
          <p:cNvSpPr txBox="1">
            <a:spLocks noChangeArrowheads="1"/>
          </p:cNvSpPr>
          <p:nvPr/>
        </p:nvSpPr>
        <p:spPr bwMode="auto">
          <a:xfrm>
            <a:off x="459538" y="3941134"/>
            <a:ext cx="3766374" cy="2423163"/>
          </a:xfrm>
          <a:prstGeom prst="rect">
            <a:avLst/>
          </a:prstGeom>
          <a:solidFill>
            <a:schemeClr val="accent2">
              <a:lumMod val="40000"/>
              <a:lumOff val="60000"/>
            </a:schemeClr>
          </a:solidFill>
          <a:ln>
            <a:solidFill>
              <a:schemeClr val="accent1"/>
            </a:solidFill>
          </a:ln>
          <a:effectLst/>
        </p:spPr>
        <p:txBody>
          <a:bodyPr rot="0" vert="horz" wrap="square" lIns="36576" tIns="36576" rIns="36576" bIns="36576" anchor="t" anchorCtr="0" upright="1">
            <a:noAutofit/>
          </a:bodyPr>
          <a:lstStyle/>
          <a:p>
            <a:pPr algn="ctr">
              <a:lnSpc>
                <a:spcPct val="107000"/>
              </a:lnSpc>
              <a:spcAft>
                <a:spcPts val="800"/>
              </a:spcAft>
            </a:pPr>
            <a:r>
              <a:rPr lang="en-GB" sz="2000" b="1" u="sng" dirty="0">
                <a:solidFill>
                  <a:srgbClr val="002060"/>
                </a:solidFill>
                <a:latin typeface="+mj-lt"/>
                <a:ea typeface="Calibri" panose="020F0502020204030204" pitchFamily="34" charset="0"/>
                <a:cs typeface="Calibri" panose="020F0502020204030204" pitchFamily="34" charset="0"/>
              </a:rPr>
              <a:t>TECHNIQUE</a:t>
            </a:r>
          </a:p>
          <a:p>
            <a:pPr>
              <a:lnSpc>
                <a:spcPct val="107000"/>
              </a:lnSpc>
              <a:spcAft>
                <a:spcPts val="800"/>
              </a:spcAft>
            </a:pPr>
            <a:br>
              <a:rPr lang="en-GB" sz="1400" b="1" dirty="0">
                <a:solidFill>
                  <a:srgbClr val="FFC000"/>
                </a:solidFill>
                <a:effectLst/>
                <a:latin typeface="+mj-lt"/>
                <a:ea typeface="Calibri" panose="020F0502020204030204" pitchFamily="34" charset="0"/>
                <a:cs typeface="Times New Roman" panose="02020603050405020304" pitchFamily="18" charset="0"/>
              </a:rPr>
            </a:br>
            <a:r>
              <a:rPr lang="en-GB" sz="2000" b="1" dirty="0">
                <a:solidFill>
                  <a:srgbClr val="0070C0"/>
                </a:solidFill>
                <a:latin typeface="+mj-lt"/>
                <a:ea typeface="Calibri" panose="020F0502020204030204" pitchFamily="34" charset="0"/>
                <a:cs typeface="Times New Roman" panose="02020603050405020304" pitchFamily="18" charset="0"/>
              </a:rPr>
              <a:t>1.  Keep a steady and consistent pace</a:t>
            </a:r>
          </a:p>
          <a:p>
            <a:pPr>
              <a:lnSpc>
                <a:spcPct val="107000"/>
              </a:lnSpc>
              <a:spcAft>
                <a:spcPts val="800"/>
              </a:spcAft>
            </a:pPr>
            <a:r>
              <a:rPr lang="en-GB" sz="2000" b="1" dirty="0">
                <a:solidFill>
                  <a:srgbClr val="0070C0"/>
                </a:solidFill>
                <a:effectLst/>
                <a:latin typeface="+mj-lt"/>
                <a:ea typeface="Calibri" panose="020F0502020204030204" pitchFamily="34" charset="0"/>
                <a:cs typeface="Times New Roman" panose="02020603050405020304" pitchFamily="18" charset="0"/>
              </a:rPr>
              <a:t>2. Could use your non throwing arm to aim at the target</a:t>
            </a:r>
          </a:p>
          <a:p>
            <a:pPr>
              <a:lnSpc>
                <a:spcPct val="107000"/>
              </a:lnSpc>
              <a:spcAft>
                <a:spcPts val="800"/>
              </a:spcAft>
            </a:pPr>
            <a:endParaRPr lang="en-GB" sz="2000" b="1" dirty="0">
              <a:solidFill>
                <a:srgbClr val="00206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5473603" y="5324594"/>
            <a:ext cx="2942719" cy="785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1594073">
            <a:off x="6280812" y="4822550"/>
            <a:ext cx="1848483" cy="868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1824606">
            <a:off x="5876552" y="4843341"/>
            <a:ext cx="1848483" cy="661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rot="1824606">
            <a:off x="6144419" y="4425685"/>
            <a:ext cx="305084" cy="684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loud 19"/>
          <p:cNvSpPr/>
          <p:nvPr/>
        </p:nvSpPr>
        <p:spPr>
          <a:xfrm>
            <a:off x="9272218" y="4717774"/>
            <a:ext cx="2578014" cy="1939309"/>
          </a:xfrm>
          <a:prstGeom prst="cloud">
            <a:avLst/>
          </a:prstGeom>
          <a:solidFill>
            <a:srgbClr val="CC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alibri" panose="020F0502020204030204" pitchFamily="34" charset="0"/>
                <a:cs typeface="Calibri" panose="020F0502020204030204" pitchFamily="34" charset="0"/>
              </a:rPr>
              <a:t>Click the link on Slide 4 to upload your score to the PE department!</a:t>
            </a:r>
          </a:p>
        </p:txBody>
      </p:sp>
      <p:pic>
        <p:nvPicPr>
          <p:cNvPr id="12" name="Picture 1">
            <a:extLst>
              <a:ext uri="{FF2B5EF4-FFF2-40B4-BE49-F238E27FC236}">
                <a16:creationId xmlns:a16="http://schemas.microsoft.com/office/drawing/2014/main" id="{C8E964E5-471C-4AB1-B030-17FD11D3232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
            <a:ext cx="1660358" cy="166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E0DD61B-887C-4F4A-9567-CAD4DC3E795B}"/>
              </a:ext>
            </a:extLst>
          </p:cNvPr>
          <p:cNvPicPr>
            <a:picLocks noChangeAspect="1"/>
          </p:cNvPicPr>
          <p:nvPr/>
        </p:nvPicPr>
        <p:blipFill>
          <a:blip r:embed="rId4"/>
          <a:stretch>
            <a:fillRect/>
          </a:stretch>
        </p:blipFill>
        <p:spPr>
          <a:xfrm>
            <a:off x="4585063" y="3916269"/>
            <a:ext cx="4427880" cy="2490683"/>
          </a:xfrm>
          <a:prstGeom prst="rect">
            <a:avLst/>
          </a:prstGeom>
        </p:spPr>
      </p:pic>
    </p:spTree>
    <p:extLst>
      <p:ext uri="{BB962C8B-B14F-4D97-AF65-F5344CB8AC3E}">
        <p14:creationId xmlns:p14="http://schemas.microsoft.com/office/powerpoint/2010/main" val="3299270077"/>
      </p:ext>
    </p:extLst>
  </p:cSld>
  <p:clrMapOvr>
    <a:masterClrMapping/>
  </p:clrMapOvr>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E9E36EA752B04CA6557ED0C80ADBB6" ma:contentTypeVersion="33" ma:contentTypeDescription="Create a new document." ma:contentTypeScope="" ma:versionID="34b61808fe5588caa4c0742c664fb056">
  <xsd:schema xmlns:xsd="http://www.w3.org/2001/XMLSchema" xmlns:xs="http://www.w3.org/2001/XMLSchema" xmlns:p="http://schemas.microsoft.com/office/2006/metadata/properties" xmlns:ns3="c1cd8fbc-3cac-41ef-9a4b-3b156d04347c" xmlns:ns4="95040ee0-154b-434a-81ec-ee8f45f2cc9b" targetNamespace="http://schemas.microsoft.com/office/2006/metadata/properties" ma:root="true" ma:fieldsID="c1a7b0af4b36a929259de0d16022183b" ns3:_="" ns4:_="">
    <xsd:import namespace="c1cd8fbc-3cac-41ef-9a4b-3b156d04347c"/>
    <xsd:import namespace="95040ee0-154b-434a-81ec-ee8f45f2cc9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Leaders" minOccurs="0"/>
                <xsd:element ref="ns3:Members" minOccurs="0"/>
                <xsd:element ref="ns3:Member_Groups" minOccurs="0"/>
                <xsd:element ref="ns3:Distribution_Groups" minOccurs="0"/>
                <xsd:element ref="ns3:LMS_Mappings" minOccurs="0"/>
                <xsd:element ref="ns3:Invited_Leaders" minOccurs="0"/>
                <xsd:element ref="ns3:Invited_Members" minOccurs="0"/>
                <xsd:element ref="ns3:Self_Registration_Enabled" minOccurs="0"/>
                <xsd:element ref="ns3:Has_Leaders_Only_SectionGroup" minOccurs="0"/>
                <xsd:element ref="ns3:Is_Collaboration_Space_Locked"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cd8fbc-3cac-41ef-9a4b-3b156d043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Leaders" ma:index="30"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1"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2"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Leaders" ma:index="35" nillable="true" ma:displayName="Invited Leaders" ma:internalName="Invited_Leaders">
      <xsd:simpleType>
        <xsd:restriction base="dms:Note">
          <xsd:maxLength value="255"/>
        </xsd:restriction>
      </xsd:simpleType>
    </xsd:element>
    <xsd:element name="Invited_Members" ma:index="36" nillable="true" ma:displayName="Invited Members" ma:internalName="Invited_Member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Leaders_Only_SectionGroup" ma:index="38" nillable="true" ma:displayName="Has Leaders Only SectionGroup" ma:internalName="Has_Leaders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5040ee0-154b-434a-81ec-ee8f45f2cc9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MS_Mappings xmlns="c1cd8fbc-3cac-41ef-9a4b-3b156d04347c" xsi:nil="true"/>
    <Owner xmlns="c1cd8fbc-3cac-41ef-9a4b-3b156d04347c">
      <UserInfo>
        <DisplayName/>
        <AccountId xsi:nil="true"/>
        <AccountType/>
      </UserInfo>
    </Owner>
    <DefaultSectionNames xmlns="c1cd8fbc-3cac-41ef-9a4b-3b156d04347c" xsi:nil="true"/>
    <Math_Settings xmlns="c1cd8fbc-3cac-41ef-9a4b-3b156d04347c" xsi:nil="true"/>
    <Invited_Members xmlns="c1cd8fbc-3cac-41ef-9a4b-3b156d04347c" xsi:nil="true"/>
    <Templates xmlns="c1cd8fbc-3cac-41ef-9a4b-3b156d04347c" xsi:nil="true"/>
    <Self_Registration_Enabled xmlns="c1cd8fbc-3cac-41ef-9a4b-3b156d04347c" xsi:nil="true"/>
    <FolderType xmlns="c1cd8fbc-3cac-41ef-9a4b-3b156d04347c" xsi:nil="true"/>
    <Leaders xmlns="c1cd8fbc-3cac-41ef-9a4b-3b156d04347c">
      <UserInfo>
        <DisplayName/>
        <AccountId xsi:nil="true"/>
        <AccountType/>
      </UserInfo>
    </Leaders>
    <Invited_Leaders xmlns="c1cd8fbc-3cac-41ef-9a4b-3b156d04347c" xsi:nil="true"/>
    <IsNotebookLocked xmlns="c1cd8fbc-3cac-41ef-9a4b-3b156d04347c" xsi:nil="true"/>
    <Is_Collaboration_Space_Locked xmlns="c1cd8fbc-3cac-41ef-9a4b-3b156d04347c" xsi:nil="true"/>
    <Has_Leaders_Only_SectionGroup xmlns="c1cd8fbc-3cac-41ef-9a4b-3b156d04347c" xsi:nil="true"/>
    <AppVersion xmlns="c1cd8fbc-3cac-41ef-9a4b-3b156d04347c" xsi:nil="true"/>
    <TeamsChannelId xmlns="c1cd8fbc-3cac-41ef-9a4b-3b156d04347c" xsi:nil="true"/>
    <Members xmlns="c1cd8fbc-3cac-41ef-9a4b-3b156d04347c">
      <UserInfo>
        <DisplayName/>
        <AccountId xsi:nil="true"/>
        <AccountType/>
      </UserInfo>
    </Members>
    <Member_Groups xmlns="c1cd8fbc-3cac-41ef-9a4b-3b156d04347c">
      <UserInfo>
        <DisplayName/>
        <AccountId xsi:nil="true"/>
        <AccountType/>
      </UserInfo>
    </Member_Groups>
    <NotebookType xmlns="c1cd8fbc-3cac-41ef-9a4b-3b156d04347c" xsi:nil="true"/>
    <CultureName xmlns="c1cd8fbc-3cac-41ef-9a4b-3b156d04347c" xsi:nil="true"/>
    <Distribution_Groups xmlns="c1cd8fbc-3cac-41ef-9a4b-3b156d04347c" xsi:nil="true"/>
  </documentManagement>
</p:properties>
</file>

<file path=customXml/itemProps1.xml><?xml version="1.0" encoding="utf-8"?>
<ds:datastoreItem xmlns:ds="http://schemas.openxmlformats.org/officeDocument/2006/customXml" ds:itemID="{951916A2-8B0A-4987-A9E8-5871104FEFCC}">
  <ds:schemaRefs>
    <ds:schemaRef ds:uri="http://schemas.microsoft.com/sharepoint/v3/contenttype/forms"/>
  </ds:schemaRefs>
</ds:datastoreItem>
</file>

<file path=customXml/itemProps2.xml><?xml version="1.0" encoding="utf-8"?>
<ds:datastoreItem xmlns:ds="http://schemas.openxmlformats.org/officeDocument/2006/customXml" ds:itemID="{18D26938-7121-4777-AD7A-D188626840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cd8fbc-3cac-41ef-9a4b-3b156d04347c"/>
    <ds:schemaRef ds:uri="95040ee0-154b-434a-81ec-ee8f45f2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87992E-35A0-4742-98F2-392297211AB1}">
  <ds:schemaRefs>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95040ee0-154b-434a-81ec-ee8f45f2cc9b"/>
    <ds:schemaRef ds:uri="c1cd8fbc-3cac-41ef-9a4b-3b156d04347c"/>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1441</TotalTime>
  <Words>1949</Words>
  <Application>Microsoft Office PowerPoint</Application>
  <PresentationFormat>Widescreen</PresentationFormat>
  <Paragraphs>177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House Points so far…</vt:lpstr>
      <vt:lpstr>Welcome to the Wolfreton School  Virtual Sports Day!  Tuesday 14th July until Thursday 16th July, 3pm. </vt:lpstr>
      <vt:lpstr>Challenge Index </vt:lpstr>
      <vt:lpstr>Before you take part in the physical challenges!</vt:lpstr>
      <vt:lpstr>Challenge 1 – How many kick ups?</vt:lpstr>
      <vt:lpstr>Challenge 2 – Sit Ups in 1 Minute</vt:lpstr>
      <vt:lpstr>Challenge 3 – Speed Bounce</vt:lpstr>
      <vt:lpstr>Challenge 4 – 1.5 km  Run</vt:lpstr>
      <vt:lpstr>Challenge 5 – Plank Challenge</vt:lpstr>
      <vt:lpstr>Challenge 6 – Burpees </vt:lpstr>
      <vt:lpstr>Challenge 7 – Standing Long Jump</vt:lpstr>
      <vt:lpstr>Challenge 8 – Stork Stand Balance Test</vt:lpstr>
      <vt:lpstr>Challenge 9 – Standing Shot Put</vt:lpstr>
      <vt:lpstr>Challenge 10 – 4m Ball Throw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Cafferky</dc:creator>
  <cp:lastModifiedBy>Mr Rowe</cp:lastModifiedBy>
  <cp:revision>33</cp:revision>
  <dcterms:created xsi:type="dcterms:W3CDTF">2020-06-23T09:38:25Z</dcterms:created>
  <dcterms:modified xsi:type="dcterms:W3CDTF">2020-07-13T07:36:27Z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0x01010021E9E36EA752B04CA6557ED0C80ADBB6</vt:lpwstr>
  </property>
</Properties>
</file>